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9"/>
  </p:notesMasterIdLst>
  <p:handoutMasterIdLst>
    <p:handoutMasterId r:id="rId10"/>
  </p:handoutMasterIdLst>
  <p:sldIdLst>
    <p:sldId id="273" r:id="rId3"/>
    <p:sldId id="276" r:id="rId4"/>
    <p:sldId id="278" r:id="rId5"/>
    <p:sldId id="284" r:id="rId6"/>
    <p:sldId id="285" r:id="rId7"/>
    <p:sldId id="28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guide pos="3840"/>
        <p:guide orient="horz" pos="2160"/>
      </p:guideLst>
    </p:cSldViewPr>
  </p:slideViewPr>
  <p:notesTextViewPr>
    <p:cViewPr>
      <p:scale>
        <a:sx n="1" d="1"/>
        <a:sy n="1" d="1"/>
      </p:scale>
      <p:origin x="0" y="0"/>
    </p:cViewPr>
  </p:notesTextViewPr>
  <p:notesViewPr>
    <p:cSldViewPr snapToGrid="0">
      <p:cViewPr varScale="1">
        <p:scale>
          <a:sx n="83" d="100"/>
          <a:sy n="83" d="100"/>
        </p:scale>
        <p:origin x="1404"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pt-BR" smtClean="0"/>
              <a:t>05/04/2018</a:t>
            </a:fld>
            <a:endParaRPr lang="pt-BR" dirty="0"/>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dirty="0"/>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lang="pt-BR" smtClean="0"/>
              <a:t>‹nº›</a:t>
            </a:fld>
            <a:endParaRPr lang="pt-BR" dirty="0"/>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pt-BR" smtClean="0"/>
              <a:t>05/04/2018</a:t>
            </a:fld>
            <a:endParaRPr lang="pt-BR" dirty="0"/>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lang="pt-BR" smtClean="0"/>
              <a:t>‹nº›</a:t>
            </a:fld>
            <a:endParaRPr lang="pt-BR" dirty="0"/>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Pr>
        <a:gradFill>
          <a:gsLst>
            <a:gs pos="100000">
              <a:schemeClr val="accent1">
                <a:lumMod val="20000"/>
                <a:lumOff val="80000"/>
                <a:alpha val="86000"/>
              </a:schemeClr>
            </a:gs>
            <a:gs pos="42000">
              <a:schemeClr val="bg1">
                <a:alpha val="40000"/>
              </a:schemeClr>
            </a:gs>
            <a:gs pos="0">
              <a:schemeClr val="accent1">
                <a:lumMod val="20000"/>
                <a:lumOff val="80000"/>
                <a:alpha val="85000"/>
              </a:schemeClr>
            </a:gs>
            <a:gs pos="75000">
              <a:schemeClr val="bg1">
                <a:alpha val="40000"/>
              </a:schemeClr>
            </a:gs>
          </a:gsLst>
          <a:lin ang="5400000" scaled="0"/>
        </a:gradFill>
        <a:effectLst/>
      </p:bgPr>
    </p:bg>
    <p:spTree>
      <p:nvGrpSpPr>
        <p:cNvPr id="1" name=""/>
        <p:cNvGrpSpPr/>
        <p:nvPr/>
      </p:nvGrpSpPr>
      <p:grpSpPr>
        <a:xfrm>
          <a:off x="0" y="0"/>
          <a:ext cx="0" cy="0"/>
          <a:chOff x="0" y="0"/>
          <a:chExt cx="0" cy="0"/>
        </a:xfrm>
      </p:grpSpPr>
      <p:sp>
        <p:nvSpPr>
          <p:cNvPr id="21" name="Retângulo 20"/>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0" name="Retângulo 19"/>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nvGrpSpPr>
          <p:cNvPr id="6" name="Grupo 5"/>
          <p:cNvGrpSpPr/>
          <p:nvPr/>
        </p:nvGrpSpPr>
        <p:grpSpPr>
          <a:xfrm>
            <a:off x="0" y="0"/>
            <a:ext cx="12188825" cy="713232"/>
            <a:chOff x="0" y="0"/>
            <a:chExt cx="12188825" cy="713232"/>
          </a:xfrm>
        </p:grpSpPr>
        <p:sp>
          <p:nvSpPr>
            <p:cNvPr id="7" name="Retângulo 6"/>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0" name="Retângulo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grpSp>
        <p:nvGrpSpPr>
          <p:cNvPr id="11" name="Grupo 10"/>
          <p:cNvGrpSpPr/>
          <p:nvPr/>
        </p:nvGrpSpPr>
        <p:grpSpPr>
          <a:xfrm>
            <a:off x="0" y="0"/>
            <a:ext cx="713232" cy="6858000"/>
            <a:chOff x="0" y="0"/>
            <a:chExt cx="713232" cy="6858000"/>
          </a:xfrm>
        </p:grpSpPr>
        <p:sp>
          <p:nvSpPr>
            <p:cNvPr id="12" name="Retângulo 11"/>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3" name="Retângulo 12"/>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grpSp>
        <p:nvGrpSpPr>
          <p:cNvPr id="22" name="Grupo 21"/>
          <p:cNvGrpSpPr/>
          <p:nvPr/>
        </p:nvGrpSpPr>
        <p:grpSpPr>
          <a:xfrm rot="10800000">
            <a:off x="11478768" y="0"/>
            <a:ext cx="713232" cy="6858000"/>
            <a:chOff x="0" y="0"/>
            <a:chExt cx="713232" cy="6858000"/>
          </a:xfrm>
        </p:grpSpPr>
        <p:sp>
          <p:nvSpPr>
            <p:cNvPr id="23" name="Retângulo 22"/>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4" name="Retângulo 23"/>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grpSp>
        <p:nvGrpSpPr>
          <p:cNvPr id="17" name="Grupo 16"/>
          <p:cNvGrpSpPr/>
          <p:nvPr/>
        </p:nvGrpSpPr>
        <p:grpSpPr>
          <a:xfrm flipV="1">
            <a:off x="0" y="6144768"/>
            <a:ext cx="12188825" cy="713232"/>
            <a:chOff x="0" y="0"/>
            <a:chExt cx="12188825" cy="713232"/>
          </a:xfrm>
        </p:grpSpPr>
        <p:sp>
          <p:nvSpPr>
            <p:cNvPr id="18" name="Retângulo 17"/>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9" name="Retângulo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sp>
        <p:nvSpPr>
          <p:cNvPr id="2" name="Título 1"/>
          <p:cNvSpPr>
            <a:spLocks noGrp="1"/>
          </p:cNvSpPr>
          <p:nvPr>
            <p:ph type="ctrTitle"/>
          </p:nvPr>
        </p:nvSpPr>
        <p:spPr>
          <a:xfrm>
            <a:off x="1112520" y="1188720"/>
            <a:ext cx="9966960" cy="2514600"/>
          </a:xfrm>
        </p:spPr>
        <p:txBody>
          <a:bodyPr anchor="b">
            <a:noAutofit/>
          </a:bodyPr>
          <a:lstStyle>
            <a:lvl1pPr algn="ctr">
              <a:defRPr sz="6000"/>
            </a:lvl1pPr>
          </a:lstStyle>
          <a:p>
            <a:r>
              <a:rPr lang="pt-BR"/>
              <a:t>Clique para editar o título mestre</a:t>
            </a:r>
            <a:endParaRPr lang="pt-BR" dirty="0"/>
          </a:p>
        </p:txBody>
      </p:sp>
      <p:sp>
        <p:nvSpPr>
          <p:cNvPr id="3" name="Subtítulo 2"/>
          <p:cNvSpPr>
            <a:spLocks noGrp="1"/>
          </p:cNvSpPr>
          <p:nvPr>
            <p:ph type="subTitle" idx="1"/>
          </p:nvPr>
        </p:nvSpPr>
        <p:spPr>
          <a:xfrm>
            <a:off x="1112520" y="3749040"/>
            <a:ext cx="9966960" cy="914400"/>
          </a:xfrm>
        </p:spPr>
        <p:txBody>
          <a:bodyPr>
            <a:normAutofit/>
          </a:bodyPr>
          <a:lstStyle>
            <a:lvl1pPr marL="0" indent="0" algn="ctr">
              <a:spcBef>
                <a:spcPts val="0"/>
              </a:spcBef>
              <a:buNone/>
              <a:defRPr sz="24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a:t>Clique para editar o estilo do subtítulo mestre</a:t>
            </a:r>
            <a:endParaRPr lang="pt-BR" dirty="0"/>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pt-BR" dirty="0"/>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pt-BR" dirty="0"/>
          </a:p>
        </p:txBody>
      </p:sp>
      <p:sp>
        <p:nvSpPr>
          <p:cNvPr id="4" name="Espaço Reservado para Data 3"/>
          <p:cNvSpPr>
            <a:spLocks noGrp="1"/>
          </p:cNvSpPr>
          <p:nvPr>
            <p:ph type="dt" sz="half" idx="10"/>
          </p:nvPr>
        </p:nvSpPr>
        <p:spPr/>
        <p:txBody>
          <a:bodyPr/>
          <a:lstStyle/>
          <a:p>
            <a:fld id="{9E583DDF-CA54-461A-A486-592D2374C532}" type="datetimeFigureOut">
              <a:rPr lang="pt-BR" smtClean="0"/>
              <a:t>05/04/2018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CA8D9AD5-F248-4919-864A-CFD76CC027D6}" type="slidenum">
              <a:rPr lang="pt-BR" smtClean="0"/>
              <a:t>‹nº›</a:t>
            </a:fld>
            <a:endParaRPr lang="pt-BR" dirty="0"/>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274638"/>
            <a:ext cx="2628900" cy="5897562"/>
          </a:xfrm>
        </p:spPr>
        <p:txBody>
          <a:bodyPr vert="eaVert"/>
          <a:lstStyle/>
          <a:p>
            <a:r>
              <a:rPr lang="pt-BR"/>
              <a:t>Clique para editar o título mestre</a:t>
            </a:r>
            <a:endParaRPr lang="pt-BR" dirty="0"/>
          </a:p>
        </p:txBody>
      </p:sp>
      <p:sp>
        <p:nvSpPr>
          <p:cNvPr id="3" name="Espaço Reservado para Texto Vertical 2"/>
          <p:cNvSpPr>
            <a:spLocks noGrp="1"/>
          </p:cNvSpPr>
          <p:nvPr>
            <p:ph type="body" orient="vert" idx="1"/>
          </p:nvPr>
        </p:nvSpPr>
        <p:spPr>
          <a:xfrm>
            <a:off x="838200" y="274638"/>
            <a:ext cx="7734300" cy="5897562"/>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pt-BR" dirty="0"/>
          </a:p>
        </p:txBody>
      </p:sp>
      <p:sp>
        <p:nvSpPr>
          <p:cNvPr id="4" name="Espaço Reservado para Data 3"/>
          <p:cNvSpPr>
            <a:spLocks noGrp="1"/>
          </p:cNvSpPr>
          <p:nvPr>
            <p:ph type="dt" sz="half" idx="10"/>
          </p:nvPr>
        </p:nvSpPr>
        <p:spPr/>
        <p:txBody>
          <a:bodyPr/>
          <a:lstStyle/>
          <a:p>
            <a:fld id="{9E583DDF-CA54-461A-A486-592D2374C532}" type="datetimeFigureOut">
              <a:rPr lang="pt-BR" smtClean="0"/>
              <a:t>05/04/2018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CA8D9AD5-F248-4919-864A-CFD76CC027D6}" type="slidenum">
              <a:rPr lang="pt-BR" smtClean="0"/>
              <a:t>‹nº›</a:t>
            </a:fld>
            <a:endParaRPr lang="pt-BR" dirty="0"/>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pt-BR" dirty="0"/>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pt-BR" dirty="0"/>
          </a:p>
        </p:txBody>
      </p:sp>
      <p:sp>
        <p:nvSpPr>
          <p:cNvPr id="4" name="Espaço Reservado para Data 3"/>
          <p:cNvSpPr>
            <a:spLocks noGrp="1"/>
          </p:cNvSpPr>
          <p:nvPr>
            <p:ph type="dt" sz="half" idx="10"/>
          </p:nvPr>
        </p:nvSpPr>
        <p:spPr/>
        <p:txBody>
          <a:bodyPr/>
          <a:lstStyle/>
          <a:p>
            <a:fld id="{9E583DDF-CA54-461A-A486-592D2374C532}" type="datetimeFigureOut">
              <a:rPr lang="pt-BR" smtClean="0"/>
              <a:t>05/04/2018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CA8D9AD5-F248-4919-864A-CFD76CC027D6}" type="slidenum">
              <a:rPr lang="pt-BR" smtClean="0"/>
              <a:t>‹nº›</a:t>
            </a:fld>
            <a:endParaRPr lang="pt-BR" dirty="0"/>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14" name="Retângulo 13"/>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5" name="Retângulo 14"/>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nvGrpSpPr>
          <p:cNvPr id="8" name="Grupo 7"/>
          <p:cNvGrpSpPr/>
          <p:nvPr/>
        </p:nvGrpSpPr>
        <p:grpSpPr>
          <a:xfrm flipV="1">
            <a:off x="0" y="6309360"/>
            <a:ext cx="12188825" cy="548640"/>
            <a:chOff x="0" y="0"/>
            <a:chExt cx="12188825" cy="713232"/>
          </a:xfrm>
        </p:grpSpPr>
        <p:sp>
          <p:nvSpPr>
            <p:cNvPr id="9" name="Retângulo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0" name="Retângulo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grpSp>
        <p:nvGrpSpPr>
          <p:cNvPr id="11" name="Grupo 10"/>
          <p:cNvGrpSpPr/>
          <p:nvPr/>
        </p:nvGrpSpPr>
        <p:grpSpPr>
          <a:xfrm>
            <a:off x="16736" y="0"/>
            <a:ext cx="12188825" cy="548640"/>
            <a:chOff x="0" y="0"/>
            <a:chExt cx="12188825" cy="713232"/>
          </a:xfrm>
        </p:grpSpPr>
        <p:sp>
          <p:nvSpPr>
            <p:cNvPr id="12" name="Retângulo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3" name="Retângulo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sp>
        <p:nvSpPr>
          <p:cNvPr id="4" name="Espaço Reservado para Data 3"/>
          <p:cNvSpPr>
            <a:spLocks noGrp="1"/>
          </p:cNvSpPr>
          <p:nvPr>
            <p:ph type="dt" sz="half" idx="10"/>
          </p:nvPr>
        </p:nvSpPr>
        <p:spPr/>
        <p:txBody>
          <a:bodyPr/>
          <a:lstStyle/>
          <a:p>
            <a:fld id="{9E583DDF-CA54-461A-A486-592D2374C532}" type="datetimeFigureOut">
              <a:rPr lang="pt-BR" smtClean="0"/>
              <a:t>05/04/2018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CA8D9AD5-F248-4919-864A-CFD76CC027D6}" type="slidenum">
              <a:rPr lang="pt-BR" smtClean="0"/>
              <a:t>‹nº›</a:t>
            </a:fld>
            <a:endParaRPr lang="pt-BR" dirty="0"/>
          </a:p>
        </p:txBody>
      </p:sp>
      <p:sp>
        <p:nvSpPr>
          <p:cNvPr id="2" name="Título 1"/>
          <p:cNvSpPr>
            <a:spLocks noGrp="1"/>
          </p:cNvSpPr>
          <p:nvPr>
            <p:ph type="title"/>
          </p:nvPr>
        </p:nvSpPr>
        <p:spPr>
          <a:xfrm>
            <a:off x="1112520" y="1188720"/>
            <a:ext cx="9966960" cy="2514600"/>
          </a:xfrm>
        </p:spPr>
        <p:txBody>
          <a:bodyPr anchor="b">
            <a:normAutofit/>
          </a:bodyPr>
          <a:lstStyle>
            <a:lvl1pPr algn="ctr">
              <a:defRPr sz="5400" b="0">
                <a:solidFill>
                  <a:schemeClr val="tx1">
                    <a:lumMod val="75000"/>
                  </a:schemeClr>
                </a:solidFill>
              </a:defRPr>
            </a:lvl1pPr>
          </a:lstStyle>
          <a:p>
            <a:r>
              <a:rPr lang="pt-BR"/>
              <a:t>Clique para editar o título mestre</a:t>
            </a:r>
            <a:endParaRPr lang="pt-BR" dirty="0"/>
          </a:p>
        </p:txBody>
      </p:sp>
      <p:sp>
        <p:nvSpPr>
          <p:cNvPr id="3" name="Espaço Reservado para Texto 2"/>
          <p:cNvSpPr>
            <a:spLocks noGrp="1"/>
          </p:cNvSpPr>
          <p:nvPr>
            <p:ph type="body" idx="1"/>
          </p:nvPr>
        </p:nvSpPr>
        <p:spPr>
          <a:xfrm>
            <a:off x="1112520" y="3749040"/>
            <a:ext cx="9966960" cy="914400"/>
          </a:xfrm>
        </p:spPr>
        <p:txBody>
          <a:bodyPr anchor="t"/>
          <a:lstStyle>
            <a:lvl1pPr marL="0" indent="0" algn="ctr">
              <a:spcBef>
                <a:spcPts val="0"/>
              </a:spcBef>
              <a:buNone/>
              <a:defRPr sz="2000" cap="all"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pt-BR" dirty="0"/>
          </a:p>
        </p:txBody>
      </p:sp>
      <p:sp>
        <p:nvSpPr>
          <p:cNvPr id="3" name="Espaço Reservado para Conteúdo 2"/>
          <p:cNvSpPr>
            <a:spLocks noGrp="1"/>
          </p:cNvSpPr>
          <p:nvPr>
            <p:ph sz="half" idx="1"/>
          </p:nvPr>
        </p:nvSpPr>
        <p:spPr>
          <a:xfrm>
            <a:off x="134112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pt-BR" dirty="0"/>
          </a:p>
        </p:txBody>
      </p:sp>
      <p:sp>
        <p:nvSpPr>
          <p:cNvPr id="4" name="Espaço Reservado para Conteúdo 3"/>
          <p:cNvSpPr>
            <a:spLocks noGrp="1"/>
          </p:cNvSpPr>
          <p:nvPr>
            <p:ph sz="half" idx="2"/>
          </p:nvPr>
        </p:nvSpPr>
        <p:spPr>
          <a:xfrm>
            <a:off x="627888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pt-BR" dirty="0"/>
          </a:p>
        </p:txBody>
      </p:sp>
      <p:sp>
        <p:nvSpPr>
          <p:cNvPr id="5" name="Espaço Reservado para Data 4"/>
          <p:cNvSpPr>
            <a:spLocks noGrp="1"/>
          </p:cNvSpPr>
          <p:nvPr>
            <p:ph type="dt" sz="half" idx="10"/>
          </p:nvPr>
        </p:nvSpPr>
        <p:spPr/>
        <p:txBody>
          <a:bodyPr/>
          <a:lstStyle/>
          <a:p>
            <a:fld id="{0A879FD0-C37A-4F50-8F3B-5FA0D9D0B42F}" type="datetimeFigureOut">
              <a:rPr lang="pt-BR" smtClean="0"/>
              <a:t>05/04/2018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0D06EF73-9DB8-4763-865F-2F88181A4732}" type="slidenum">
              <a:rPr lang="pt-BR" smtClean="0"/>
              <a:t>‹nº›</a:t>
            </a:fld>
            <a:endParaRPr lang="pt-BR" dirty="0"/>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pt-BR" dirty="0"/>
          </a:p>
        </p:txBody>
      </p:sp>
      <p:sp>
        <p:nvSpPr>
          <p:cNvPr id="3" name="Espaço Reservado para Texto 2"/>
          <p:cNvSpPr>
            <a:spLocks noGrp="1"/>
          </p:cNvSpPr>
          <p:nvPr>
            <p:ph type="body" idx="1"/>
          </p:nvPr>
        </p:nvSpPr>
        <p:spPr>
          <a:xfrm>
            <a:off x="134112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134112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pt-BR" dirty="0"/>
          </a:p>
        </p:txBody>
      </p:sp>
      <p:sp>
        <p:nvSpPr>
          <p:cNvPr id="5" name="Espaço Reservado para Texto 4"/>
          <p:cNvSpPr>
            <a:spLocks noGrp="1"/>
          </p:cNvSpPr>
          <p:nvPr>
            <p:ph type="body" sz="quarter" idx="3"/>
          </p:nvPr>
        </p:nvSpPr>
        <p:spPr>
          <a:xfrm>
            <a:off x="627888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27888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pt-BR" dirty="0"/>
          </a:p>
        </p:txBody>
      </p:sp>
      <p:sp>
        <p:nvSpPr>
          <p:cNvPr id="7" name="Espaço Reservado para Data 6"/>
          <p:cNvSpPr>
            <a:spLocks noGrp="1"/>
          </p:cNvSpPr>
          <p:nvPr>
            <p:ph type="dt" sz="half" idx="10"/>
          </p:nvPr>
        </p:nvSpPr>
        <p:spPr/>
        <p:txBody>
          <a:bodyPr/>
          <a:lstStyle/>
          <a:p>
            <a:fld id="{9E583DDF-CA54-461A-A486-592D2374C532}" type="datetimeFigureOut">
              <a:rPr lang="pt-BR" smtClean="0"/>
              <a:t>05/04/2018</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CA8D9AD5-F248-4919-864A-CFD76CC027D6}" type="slidenum">
              <a:rPr lang="pt-BR" smtClean="0"/>
              <a:t>‹nº›</a:t>
            </a:fld>
            <a:endParaRPr lang="pt-BR" dirty="0"/>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pt-BR" dirty="0"/>
          </a:p>
        </p:txBody>
      </p:sp>
      <p:sp>
        <p:nvSpPr>
          <p:cNvPr id="3" name="Espaço Reservado para Data 2"/>
          <p:cNvSpPr>
            <a:spLocks noGrp="1"/>
          </p:cNvSpPr>
          <p:nvPr>
            <p:ph type="dt" sz="half" idx="10"/>
          </p:nvPr>
        </p:nvSpPr>
        <p:spPr/>
        <p:txBody>
          <a:bodyPr/>
          <a:lstStyle/>
          <a:p>
            <a:fld id="{9E583DDF-CA54-461A-A486-592D2374C532}" type="datetimeFigureOut">
              <a:rPr lang="pt-BR" smtClean="0"/>
              <a:t>05/04/2018</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CA8D9AD5-F248-4919-864A-CFD76CC027D6}" type="slidenum">
              <a:rPr lang="pt-BR" smtClean="0"/>
              <a:t>‹nº›</a:t>
            </a:fld>
            <a:endParaRPr lang="pt-BR" dirty="0"/>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tângulo 4"/>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 name="Retângulo 5"/>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 name="Espaço Reservado para Data 1"/>
          <p:cNvSpPr>
            <a:spLocks noGrp="1"/>
          </p:cNvSpPr>
          <p:nvPr>
            <p:ph type="dt" sz="half" idx="10"/>
          </p:nvPr>
        </p:nvSpPr>
        <p:spPr/>
        <p:txBody>
          <a:bodyPr/>
          <a:lstStyle/>
          <a:p>
            <a:fld id="{9E583DDF-CA54-461A-A486-592D2374C532}" type="datetimeFigureOut">
              <a:rPr lang="pt-BR" smtClean="0"/>
              <a:t>05/04/2018</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CA8D9AD5-F248-4919-864A-CFD76CC027D6}" type="slidenum">
              <a:rPr lang="pt-BR" smtClean="0"/>
              <a:t>‹nº›</a:t>
            </a:fld>
            <a:endParaRPr lang="pt-BR" dirty="0"/>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11" name="Retângulo 10"/>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2" name="Retângulo 11"/>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nvGrpSpPr>
          <p:cNvPr id="8" name="Grupo 7"/>
          <p:cNvGrpSpPr/>
          <p:nvPr/>
        </p:nvGrpSpPr>
        <p:grpSpPr>
          <a:xfrm>
            <a:off x="0" y="0"/>
            <a:ext cx="12188825" cy="548640"/>
            <a:chOff x="0" y="0"/>
            <a:chExt cx="12188825" cy="713232"/>
          </a:xfrm>
        </p:grpSpPr>
        <p:sp>
          <p:nvSpPr>
            <p:cNvPr id="9" name="Retângulo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0" name="Retângulo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sp>
        <p:nvSpPr>
          <p:cNvPr id="2" name="Título 1"/>
          <p:cNvSpPr>
            <a:spLocks noGrp="1"/>
          </p:cNvSpPr>
          <p:nvPr>
            <p:ph type="title"/>
          </p:nvPr>
        </p:nvSpPr>
        <p:spPr>
          <a:xfrm>
            <a:off x="8138160" y="1828800"/>
            <a:ext cx="3657600" cy="2286000"/>
          </a:xfrm>
        </p:spPr>
        <p:txBody>
          <a:bodyPr anchor="b">
            <a:normAutofit/>
          </a:bodyPr>
          <a:lstStyle>
            <a:lvl1pPr>
              <a:defRPr sz="3400" b="0"/>
            </a:lvl1pPr>
          </a:lstStyle>
          <a:p>
            <a:r>
              <a:rPr lang="pt-BR"/>
              <a:t>Clique para editar o título mestre</a:t>
            </a:r>
            <a:endParaRPr lang="pt-BR" dirty="0"/>
          </a:p>
        </p:txBody>
      </p:sp>
      <p:sp>
        <p:nvSpPr>
          <p:cNvPr id="3" name="Espaço Reservado para Conteúdo 2"/>
          <p:cNvSpPr>
            <a:spLocks noGrp="1"/>
          </p:cNvSpPr>
          <p:nvPr>
            <p:ph idx="1"/>
          </p:nvPr>
        </p:nvSpPr>
        <p:spPr>
          <a:xfrm>
            <a:off x="548640" y="1005840"/>
            <a:ext cx="7223760" cy="493776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pt-BR" dirty="0"/>
          </a:p>
        </p:txBody>
      </p:sp>
      <p:sp>
        <p:nvSpPr>
          <p:cNvPr id="4" name="Espaço Reservado para Texto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9E583DDF-CA54-461A-A486-592D2374C532}" type="datetimeFigureOut">
              <a:rPr lang="pt-BR" smtClean="0"/>
              <a:t>05/04/2018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CA8D9AD5-F248-4919-864A-CFD76CC027D6}" type="slidenum">
              <a:rPr lang="pt-BR" smtClean="0"/>
              <a:t>‹nº›</a:t>
            </a:fld>
            <a:endParaRPr lang="pt-BR" dirty="0"/>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0" name="Retângulo 19"/>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1" name="Retângulo 20"/>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 name="Título 1"/>
          <p:cNvSpPr>
            <a:spLocks noGrp="1"/>
          </p:cNvSpPr>
          <p:nvPr>
            <p:ph type="title"/>
          </p:nvPr>
        </p:nvSpPr>
        <p:spPr>
          <a:xfrm>
            <a:off x="8138160" y="1828800"/>
            <a:ext cx="3657600" cy="2286000"/>
          </a:xfrm>
        </p:spPr>
        <p:txBody>
          <a:bodyPr anchor="b">
            <a:normAutofit/>
          </a:bodyPr>
          <a:lstStyle>
            <a:lvl1pPr>
              <a:defRPr sz="3400" b="0"/>
            </a:lvl1pPr>
          </a:lstStyle>
          <a:p>
            <a:r>
              <a:rPr lang="pt-BR"/>
              <a:t>Clique para editar o título mestre</a:t>
            </a:r>
            <a:endParaRPr lang="pt-BR" dirty="0"/>
          </a:p>
        </p:txBody>
      </p:sp>
      <p:sp>
        <p:nvSpPr>
          <p:cNvPr id="3" name="Espaço Reservado para Imagem 2"/>
          <p:cNvSpPr>
            <a:spLocks noGrp="1"/>
          </p:cNvSpPr>
          <p:nvPr>
            <p:ph type="pic" idx="1"/>
          </p:nvPr>
        </p:nvSpPr>
        <p:spPr>
          <a:xfrm>
            <a:off x="548640" y="548640"/>
            <a:ext cx="6675120" cy="5760720"/>
          </a:xfrm>
          <a:solidFill>
            <a:schemeClr val="bg1">
              <a:lumMod val="95000"/>
            </a:schemeClr>
          </a:solidFill>
        </p:spPr>
        <p:txBody>
          <a:bodyPr/>
          <a:lstStyle>
            <a:lvl1pPr marL="0" indent="0" algn="ctr">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dirty="0"/>
              <a:t>Clique no ícone para adicionar uma imagem</a:t>
            </a:r>
          </a:p>
        </p:txBody>
      </p:sp>
      <p:sp>
        <p:nvSpPr>
          <p:cNvPr id="4" name="Espaço Reservado para Texto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9E583DDF-CA54-461A-A486-592D2374C532}" type="datetimeFigureOut">
              <a:rPr lang="pt-BR" smtClean="0"/>
              <a:t>05/04/2018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CA8D9AD5-F248-4919-864A-CFD76CC027D6}" type="slidenum">
              <a:rPr lang="pt-BR" smtClean="0"/>
              <a:t>‹nº›</a:t>
            </a:fld>
            <a:endParaRPr lang="pt-BR" dirty="0"/>
          </a:p>
        </p:txBody>
      </p:sp>
      <p:grpSp>
        <p:nvGrpSpPr>
          <p:cNvPr id="8" name="Grupo 7"/>
          <p:cNvGrpSpPr/>
          <p:nvPr/>
        </p:nvGrpSpPr>
        <p:grpSpPr>
          <a:xfrm>
            <a:off x="0" y="0"/>
            <a:ext cx="7772400" cy="548640"/>
            <a:chOff x="0" y="0"/>
            <a:chExt cx="12188825" cy="713232"/>
          </a:xfrm>
        </p:grpSpPr>
        <p:sp>
          <p:nvSpPr>
            <p:cNvPr id="9" name="Retângulo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0" name="Retângulo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grpSp>
        <p:nvGrpSpPr>
          <p:cNvPr id="11" name="Grupo 10"/>
          <p:cNvGrpSpPr/>
          <p:nvPr/>
        </p:nvGrpSpPr>
        <p:grpSpPr>
          <a:xfrm flipV="1">
            <a:off x="0" y="6309360"/>
            <a:ext cx="7772400" cy="548640"/>
            <a:chOff x="0" y="0"/>
            <a:chExt cx="12188825" cy="713232"/>
          </a:xfrm>
        </p:grpSpPr>
        <p:sp>
          <p:nvSpPr>
            <p:cNvPr id="12" name="Retângulo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3" name="Retângulo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grpSp>
        <p:nvGrpSpPr>
          <p:cNvPr id="14" name="Grupo 13"/>
          <p:cNvGrpSpPr/>
          <p:nvPr/>
        </p:nvGrpSpPr>
        <p:grpSpPr>
          <a:xfrm rot="5400000" flipV="1">
            <a:off x="-3154680" y="3154680"/>
            <a:ext cx="6858000" cy="548640"/>
            <a:chOff x="0" y="0"/>
            <a:chExt cx="12188825" cy="713232"/>
          </a:xfrm>
        </p:grpSpPr>
        <p:sp>
          <p:nvSpPr>
            <p:cNvPr id="15" name="Retângulo 14"/>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6" name="Retângulo 15"/>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grpSp>
        <p:nvGrpSpPr>
          <p:cNvPr id="17" name="Grupo 16"/>
          <p:cNvGrpSpPr/>
          <p:nvPr/>
        </p:nvGrpSpPr>
        <p:grpSpPr>
          <a:xfrm rot="16200000" flipH="1" flipV="1">
            <a:off x="4069079" y="3154681"/>
            <a:ext cx="6858000" cy="548640"/>
            <a:chOff x="0" y="0"/>
            <a:chExt cx="12188825" cy="713232"/>
          </a:xfrm>
        </p:grpSpPr>
        <p:sp>
          <p:nvSpPr>
            <p:cNvPr id="18" name="Retângulo 17"/>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9" name="Retângulo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6000"/>
              </a:schemeClr>
            </a:gs>
            <a:gs pos="79000">
              <a:schemeClr val="bg1"/>
            </a:gs>
          </a:gsLst>
          <a:lin ang="5400000" scaled="0"/>
        </a:gradFill>
        <a:effectLst/>
      </p:bgPr>
    </p:bg>
    <p:spTree>
      <p:nvGrpSpPr>
        <p:cNvPr id="1" name=""/>
        <p:cNvGrpSpPr/>
        <p:nvPr/>
      </p:nvGrpSpPr>
      <p:grpSpPr>
        <a:xfrm>
          <a:off x="0" y="0"/>
          <a:ext cx="0" cy="0"/>
          <a:chOff x="0" y="0"/>
          <a:chExt cx="0" cy="0"/>
        </a:xfrm>
      </p:grpSpPr>
      <p:sp>
        <p:nvSpPr>
          <p:cNvPr id="12" name="Retângulo 11"/>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9" name="Retângulo 8"/>
          <p:cNvSpPr/>
          <p:nvPr/>
        </p:nvSpPr>
        <p:spPr bwMode="auto">
          <a:xfrm>
            <a:off x="0" y="6309360"/>
            <a:ext cx="12188825" cy="50292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0" name="Retângulo 9"/>
          <p:cNvSpPr/>
          <p:nvPr/>
        </p:nvSpPr>
        <p:spPr bwMode="auto">
          <a:xfrm>
            <a:off x="0" y="6703255"/>
            <a:ext cx="12188825" cy="154745"/>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2" name="Espaço Reservado para Título 1"/>
          <p:cNvSpPr>
            <a:spLocks noGrp="1"/>
          </p:cNvSpPr>
          <p:nvPr>
            <p:ph type="title"/>
          </p:nvPr>
        </p:nvSpPr>
        <p:spPr>
          <a:xfrm>
            <a:off x="1341120" y="438912"/>
            <a:ext cx="9509760" cy="1088136"/>
          </a:xfrm>
          <a:prstGeom prst="rect">
            <a:avLst/>
          </a:prstGeom>
        </p:spPr>
        <p:txBody>
          <a:bodyPr vert="horz" lIns="91440" tIns="45720" rIns="91440" bIns="45720" rtlCol="0" anchor="b">
            <a:normAutofit/>
          </a:bodyPr>
          <a:lstStyle/>
          <a:p>
            <a:r>
              <a:rPr lang="pt-BR" dirty="0"/>
              <a:t>Clique para editar o título mestre</a:t>
            </a:r>
          </a:p>
        </p:txBody>
      </p:sp>
      <p:sp>
        <p:nvSpPr>
          <p:cNvPr id="3" name="Espaço Reservado para Texto 2"/>
          <p:cNvSpPr>
            <a:spLocks noGrp="1"/>
          </p:cNvSpPr>
          <p:nvPr>
            <p:ph type="body" idx="1"/>
          </p:nvPr>
        </p:nvSpPr>
        <p:spPr>
          <a:xfrm>
            <a:off x="1341120" y="1673352"/>
            <a:ext cx="9509760" cy="4343400"/>
          </a:xfrm>
          <a:prstGeom prst="rect">
            <a:avLst/>
          </a:prstGeom>
        </p:spPr>
        <p:txBody>
          <a:bodyPr vert="horz" lIns="91440" tIns="45720" rIns="91440" bIns="45720" rtlCol="0">
            <a:normAutofit/>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2"/>
          </p:nvPr>
        </p:nvSpPr>
        <p:spPr>
          <a:xfrm>
            <a:off x="8875776" y="6391656"/>
            <a:ext cx="960120" cy="237744"/>
          </a:xfrm>
          <a:prstGeom prst="rect">
            <a:avLst/>
          </a:prstGeom>
        </p:spPr>
        <p:txBody>
          <a:bodyPr vert="horz" lIns="91440" tIns="45720" rIns="91440" bIns="45720" rtlCol="0" anchor="ctr"/>
          <a:lstStyle>
            <a:lvl1pPr algn="r">
              <a:defRPr sz="800">
                <a:solidFill>
                  <a:schemeClr val="tx1"/>
                </a:solidFill>
              </a:defRPr>
            </a:lvl1pPr>
          </a:lstStyle>
          <a:p>
            <a:fld id="{9E583DDF-CA54-461A-A486-592D2374C532}" type="datetimeFigureOut">
              <a:rPr lang="pt-BR" smtClean="0"/>
              <a:pPr/>
              <a:t>05/04/2018</a:t>
            </a:fld>
            <a:endParaRPr lang="pt-BR" dirty="0"/>
          </a:p>
        </p:txBody>
      </p:sp>
      <p:sp>
        <p:nvSpPr>
          <p:cNvPr id="5" name="Espaço Reservado para Rodapé 4"/>
          <p:cNvSpPr>
            <a:spLocks noGrp="1"/>
          </p:cNvSpPr>
          <p:nvPr>
            <p:ph type="ftr" sz="quarter" idx="3"/>
          </p:nvPr>
        </p:nvSpPr>
        <p:spPr>
          <a:xfrm>
            <a:off x="1341120" y="6391656"/>
            <a:ext cx="7159752" cy="237744"/>
          </a:xfrm>
          <a:prstGeom prst="rect">
            <a:avLst/>
          </a:prstGeom>
        </p:spPr>
        <p:txBody>
          <a:bodyPr vert="horz" lIns="91440" tIns="45720" rIns="91440" bIns="45720" rtlCol="0" anchor="ctr"/>
          <a:lstStyle>
            <a:lvl1pPr algn="l">
              <a:defRPr sz="800" cap="all" baseline="0">
                <a:solidFill>
                  <a:schemeClr val="tx1"/>
                </a:solidFill>
              </a:defRPr>
            </a:lvl1pPr>
          </a:lstStyle>
          <a:p>
            <a:endParaRPr lang="pt-BR" dirty="0"/>
          </a:p>
        </p:txBody>
      </p:sp>
      <p:sp>
        <p:nvSpPr>
          <p:cNvPr id="6" name="Espaço Reservado para Número de Slide 5"/>
          <p:cNvSpPr>
            <a:spLocks noGrp="1"/>
          </p:cNvSpPr>
          <p:nvPr>
            <p:ph type="sldNum" sz="quarter" idx="4"/>
          </p:nvPr>
        </p:nvSpPr>
        <p:spPr>
          <a:xfrm>
            <a:off x="10210800" y="6391656"/>
            <a:ext cx="640080" cy="237744"/>
          </a:xfrm>
          <a:prstGeom prst="rect">
            <a:avLst/>
          </a:prstGeom>
        </p:spPr>
        <p:txBody>
          <a:bodyPr vert="horz" lIns="91440" tIns="45720" rIns="91440" bIns="45720" rtlCol="0" anchor="ctr"/>
          <a:lstStyle>
            <a:lvl1pPr algn="r">
              <a:defRPr sz="800">
                <a:solidFill>
                  <a:schemeClr val="tx1"/>
                </a:solidFill>
              </a:defRPr>
            </a:lvl1pPr>
          </a:lstStyle>
          <a:p>
            <a:fld id="{CA8D9AD5-F248-4919-864A-CFD76CC027D6}" type="slidenum">
              <a:rPr lang="pt-BR" smtClean="0"/>
              <a:pPr/>
              <a:t>‹nº›</a:t>
            </a:fld>
            <a:endParaRPr lang="pt-BR" dirty="0"/>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indent="0" algn="l" defTabSz="914400" rtl="0" eaLnBrk="1" latinLnBrk="0" hangingPunct="1">
        <a:lnSpc>
          <a:spcPct val="90000"/>
        </a:lnSpc>
        <a:spcBef>
          <a:spcPct val="0"/>
        </a:spcBef>
        <a:buFont typeface="Arial" pitchFamily="34" charset="0"/>
        <a:buNone/>
        <a:defRPr sz="3400" kern="1200">
          <a:solidFill>
            <a:schemeClr val="tx1">
              <a:lumMod val="95000"/>
              <a:lumOff val="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000" kern="1200">
          <a:solidFill>
            <a:schemeClr val="tx1">
              <a:lumMod val="75000"/>
              <a:lumOff val="25000"/>
            </a:schemeClr>
          </a:solidFill>
          <a:latin typeface="+mn-lt"/>
          <a:ea typeface="+mn-ea"/>
          <a:cs typeface="+mn-cs"/>
        </a:defRPr>
      </a:lvl1pPr>
      <a:lvl2pPr marL="594360" indent="-228600" algn="l" defTabSz="914400" rtl="0" eaLnBrk="1" latinLnBrk="0" hangingPunct="1">
        <a:lnSpc>
          <a:spcPct val="90000"/>
        </a:lnSpc>
        <a:spcBef>
          <a:spcPts val="1000"/>
        </a:spcBef>
        <a:buClr>
          <a:schemeClr val="tx1"/>
        </a:buClr>
        <a:buSzPct val="80000"/>
        <a:buFont typeface="Arial" pitchFamily="34" charset="0"/>
        <a:buChar char="•"/>
        <a:defRPr sz="1800" kern="1200">
          <a:solidFill>
            <a:schemeClr val="tx1">
              <a:lumMod val="75000"/>
              <a:lumOff val="25000"/>
            </a:schemeClr>
          </a:solidFill>
          <a:latin typeface="+mn-lt"/>
          <a:ea typeface="+mn-ea"/>
          <a:cs typeface="+mn-cs"/>
        </a:defRPr>
      </a:lvl2pPr>
      <a:lvl3pPr marL="914400" indent="-228600" algn="l" defTabSz="914400" rtl="0" eaLnBrk="1" latinLnBrk="0" hangingPunct="1">
        <a:lnSpc>
          <a:spcPct val="90000"/>
        </a:lnSpc>
        <a:spcBef>
          <a:spcPts val="800"/>
        </a:spcBef>
        <a:buClr>
          <a:schemeClr val="tx1"/>
        </a:buClr>
        <a:buSzPct val="80000"/>
        <a:buFont typeface="Arial" pitchFamily="34" charset="0"/>
        <a:buChar char="•"/>
        <a:defRPr sz="1600" kern="1200">
          <a:solidFill>
            <a:schemeClr val="tx1">
              <a:lumMod val="75000"/>
              <a:lumOff val="25000"/>
            </a:schemeClr>
          </a:solidFill>
          <a:latin typeface="+mn-lt"/>
          <a:ea typeface="+mn-ea"/>
          <a:cs typeface="+mn-cs"/>
        </a:defRPr>
      </a:lvl3pPr>
      <a:lvl4pPr marL="123444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lumMod val="75000"/>
              <a:lumOff val="25000"/>
            </a:schemeClr>
          </a:solidFill>
          <a:latin typeface="+mn-lt"/>
          <a:ea typeface="+mn-ea"/>
          <a:cs typeface="+mn-cs"/>
        </a:defRPr>
      </a:lvl4pPr>
      <a:lvl5pPr marL="155448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lumMod val="75000"/>
              <a:lumOff val="25000"/>
            </a:schemeClr>
          </a:solidFill>
          <a:latin typeface="+mn-lt"/>
          <a:ea typeface="+mn-ea"/>
          <a:cs typeface="+mn-cs"/>
        </a:defRPr>
      </a:lvl5pPr>
      <a:lvl6pPr marL="187452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3840">
          <p15:clr>
            <a:srgbClr val="F26B43"/>
          </p15:clr>
        </p15:guide>
        <p15:guide id="5"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marL="0" indent="0" algn="ctr" defTabSz="914400">
              <a:spcBef>
                <a:spcPts val="0"/>
              </a:spcBef>
              <a:buNone/>
            </a:pPr>
            <a:r>
              <a:rPr lang="pt-BR" smtClean="0">
                <a:solidFill>
                  <a:srgbClr val="000000">
                    <a:lumMod val="95000"/>
                  </a:srgbClr>
                </a:solidFill>
                <a:latin typeface="Constantia"/>
              </a:rPr>
              <a:t> </a:t>
            </a:r>
            <a:r>
              <a:rPr lang="pt-BR" dirty="0">
                <a:solidFill>
                  <a:srgbClr val="000000">
                    <a:lumMod val="95000"/>
                  </a:srgbClr>
                </a:solidFill>
                <a:latin typeface="Constantia"/>
              </a:rPr>
              <a:t>Sociologia</a:t>
            </a:r>
            <a:endParaRPr lang="pt-BR" sz="6000" b="0" i="0" dirty="0">
              <a:solidFill>
                <a:srgbClr val="000000">
                  <a:lumMod val="95000"/>
                </a:srgbClr>
              </a:solidFill>
              <a:latin typeface="Constantia"/>
              <a:ea typeface="+mj-ea"/>
              <a:cs typeface="+mj-cs"/>
            </a:endParaRPr>
          </a:p>
        </p:txBody>
      </p:sp>
      <p:sp>
        <p:nvSpPr>
          <p:cNvPr id="3" name="Subtítulo 2"/>
          <p:cNvSpPr>
            <a:spLocks noGrp="1"/>
          </p:cNvSpPr>
          <p:nvPr>
            <p:ph type="subTitle" idx="1"/>
          </p:nvPr>
        </p:nvSpPr>
        <p:spPr/>
        <p:txBody>
          <a:bodyPr/>
          <a:lstStyle/>
          <a:p>
            <a:pPr marL="0" indent="0" algn="ctr">
              <a:spcBef>
                <a:spcPts val="0"/>
              </a:spcBef>
              <a:buNone/>
            </a:pPr>
            <a:r>
              <a:rPr lang="pt-BR" dirty="0"/>
              <a:t>1º Bimestre</a:t>
            </a:r>
          </a:p>
          <a:p>
            <a:pPr marL="0" indent="0" algn="ctr">
              <a:spcBef>
                <a:spcPts val="0"/>
              </a:spcBef>
              <a:buNone/>
            </a:pPr>
            <a:r>
              <a:rPr lang="pt-BR" dirty="0"/>
              <a:t>ARPA</a:t>
            </a:r>
            <a:endParaRPr lang="pt-BR" sz="2400" b="0" i="0" baseline="0" dirty="0"/>
          </a:p>
        </p:txBody>
      </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53720" y="588616"/>
            <a:ext cx="2151380" cy="646331"/>
          </a:xfrm>
        </p:spPr>
        <p:txBody>
          <a:bodyPr/>
          <a:lstStyle/>
          <a:p>
            <a:pPr algn="ctr"/>
            <a:r>
              <a:rPr lang="pt-BR" dirty="0"/>
              <a:t>Sociedade</a:t>
            </a:r>
          </a:p>
        </p:txBody>
      </p:sp>
      <p:cxnSp>
        <p:nvCxnSpPr>
          <p:cNvPr id="4" name="Conector de seta reta 3"/>
          <p:cNvCxnSpPr>
            <a:endCxn id="8" idx="1"/>
          </p:cNvCxnSpPr>
          <p:nvPr/>
        </p:nvCxnSpPr>
        <p:spPr>
          <a:xfrm flipV="1">
            <a:off x="2628900" y="911783"/>
            <a:ext cx="1092200" cy="28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CaixaDeTexto 7"/>
          <p:cNvSpPr txBox="1"/>
          <p:nvPr/>
        </p:nvSpPr>
        <p:spPr>
          <a:xfrm>
            <a:off x="3721100" y="588617"/>
            <a:ext cx="1600200" cy="646331"/>
          </a:xfrm>
          <a:prstGeom prst="rect">
            <a:avLst/>
          </a:prstGeom>
          <a:noFill/>
        </p:spPr>
        <p:txBody>
          <a:bodyPr wrap="square" rtlCol="0">
            <a:spAutoFit/>
          </a:bodyPr>
          <a:lstStyle/>
          <a:p>
            <a:pPr algn="ctr"/>
            <a:r>
              <a:rPr lang="pt-BR" dirty="0"/>
              <a:t>Muda os indivíduos</a:t>
            </a:r>
          </a:p>
        </p:txBody>
      </p:sp>
      <p:cxnSp>
        <p:nvCxnSpPr>
          <p:cNvPr id="13" name="Conector de seta reta 12"/>
          <p:cNvCxnSpPr>
            <a:stCxn id="8" idx="3"/>
            <a:endCxn id="14" idx="1"/>
          </p:cNvCxnSpPr>
          <p:nvPr/>
        </p:nvCxnSpPr>
        <p:spPr>
          <a:xfrm flipV="1">
            <a:off x="5321300" y="903500"/>
            <a:ext cx="927100" cy="82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CaixaDeTexto 13"/>
          <p:cNvSpPr txBox="1"/>
          <p:nvPr/>
        </p:nvSpPr>
        <p:spPr>
          <a:xfrm>
            <a:off x="6248400" y="580334"/>
            <a:ext cx="2197100" cy="646331"/>
          </a:xfrm>
          <a:prstGeom prst="rect">
            <a:avLst/>
          </a:prstGeom>
          <a:noFill/>
        </p:spPr>
        <p:txBody>
          <a:bodyPr wrap="square" rtlCol="0">
            <a:spAutoFit/>
          </a:bodyPr>
          <a:lstStyle/>
          <a:p>
            <a:pPr algn="ctr"/>
            <a:r>
              <a:rPr lang="pt-BR" dirty="0"/>
              <a:t>Um professor MOLDA um aluno</a:t>
            </a:r>
          </a:p>
        </p:txBody>
      </p:sp>
      <p:cxnSp>
        <p:nvCxnSpPr>
          <p:cNvPr id="18" name="Conector de seta reta 17"/>
          <p:cNvCxnSpPr>
            <a:stCxn id="14" idx="3"/>
          </p:cNvCxnSpPr>
          <p:nvPr/>
        </p:nvCxnSpPr>
        <p:spPr>
          <a:xfrm flipV="1">
            <a:off x="8445500" y="903499"/>
            <a:ext cx="53340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CaixaDeTexto 18"/>
          <p:cNvSpPr txBox="1"/>
          <p:nvPr/>
        </p:nvSpPr>
        <p:spPr>
          <a:xfrm>
            <a:off x="9105900" y="580333"/>
            <a:ext cx="1892300" cy="646331"/>
          </a:xfrm>
          <a:prstGeom prst="rect">
            <a:avLst/>
          </a:prstGeom>
          <a:noFill/>
        </p:spPr>
        <p:txBody>
          <a:bodyPr wrap="square" rtlCol="0">
            <a:spAutoFit/>
          </a:bodyPr>
          <a:lstStyle/>
          <a:p>
            <a:pPr algn="ctr"/>
            <a:r>
              <a:rPr lang="pt-BR" dirty="0"/>
              <a:t>Acabou a escola? </a:t>
            </a:r>
          </a:p>
          <a:p>
            <a:pPr algn="ctr"/>
            <a:r>
              <a:rPr lang="pt-BR" dirty="0"/>
              <a:t>FORMATURA</a:t>
            </a:r>
          </a:p>
        </p:txBody>
      </p:sp>
      <p:cxnSp>
        <p:nvCxnSpPr>
          <p:cNvPr id="21" name="Conector reto 20"/>
          <p:cNvCxnSpPr/>
          <p:nvPr/>
        </p:nvCxnSpPr>
        <p:spPr>
          <a:xfrm flipV="1">
            <a:off x="9347200" y="1117600"/>
            <a:ext cx="1358900" cy="127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Conector de seta reta 23"/>
          <p:cNvCxnSpPr>
            <a:stCxn id="19" idx="2"/>
            <a:endCxn id="25" idx="0"/>
          </p:cNvCxnSpPr>
          <p:nvPr/>
        </p:nvCxnSpPr>
        <p:spPr>
          <a:xfrm>
            <a:off x="10052050" y="1226664"/>
            <a:ext cx="0" cy="5372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CaixaDeTexto 24"/>
          <p:cNvSpPr txBox="1"/>
          <p:nvPr/>
        </p:nvSpPr>
        <p:spPr>
          <a:xfrm>
            <a:off x="9169400" y="1763931"/>
            <a:ext cx="1765300" cy="1477328"/>
          </a:xfrm>
          <a:prstGeom prst="rect">
            <a:avLst/>
          </a:prstGeom>
          <a:noFill/>
        </p:spPr>
        <p:txBody>
          <a:bodyPr wrap="square" rtlCol="0">
            <a:spAutoFit/>
          </a:bodyPr>
          <a:lstStyle/>
          <a:p>
            <a:pPr algn="ctr"/>
            <a:r>
              <a:rPr lang="pt-BR" dirty="0"/>
              <a:t>Estamos moldados, formados e prontos para a sociedade</a:t>
            </a:r>
          </a:p>
        </p:txBody>
      </p:sp>
      <p:cxnSp>
        <p:nvCxnSpPr>
          <p:cNvPr id="30" name="Conector de seta reta 29"/>
          <p:cNvCxnSpPr>
            <a:stCxn id="2" idx="2"/>
            <a:endCxn id="31" idx="0"/>
          </p:cNvCxnSpPr>
          <p:nvPr/>
        </p:nvCxnSpPr>
        <p:spPr>
          <a:xfrm>
            <a:off x="1629410" y="1234947"/>
            <a:ext cx="0" cy="10829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CaixaDeTexto 30"/>
          <p:cNvSpPr txBox="1"/>
          <p:nvPr/>
        </p:nvSpPr>
        <p:spPr>
          <a:xfrm>
            <a:off x="580390" y="2317928"/>
            <a:ext cx="2098040" cy="369332"/>
          </a:xfrm>
          <a:prstGeom prst="rect">
            <a:avLst/>
          </a:prstGeom>
          <a:noFill/>
        </p:spPr>
        <p:txBody>
          <a:bodyPr wrap="square" rtlCol="0">
            <a:spAutoFit/>
          </a:bodyPr>
          <a:lstStyle/>
          <a:p>
            <a:r>
              <a:rPr lang="pt-BR" dirty="0"/>
              <a:t>Temos autonomia?</a:t>
            </a:r>
          </a:p>
        </p:txBody>
      </p:sp>
      <p:cxnSp>
        <p:nvCxnSpPr>
          <p:cNvPr id="35" name="Conector de seta reta 34"/>
          <p:cNvCxnSpPr>
            <a:stCxn id="31" idx="3"/>
            <a:endCxn id="36" idx="1"/>
          </p:cNvCxnSpPr>
          <p:nvPr/>
        </p:nvCxnSpPr>
        <p:spPr>
          <a:xfrm>
            <a:off x="2678430" y="2502594"/>
            <a:ext cx="70104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CaixaDeTexto 35"/>
          <p:cNvSpPr txBox="1"/>
          <p:nvPr/>
        </p:nvSpPr>
        <p:spPr>
          <a:xfrm>
            <a:off x="3379470" y="2179429"/>
            <a:ext cx="2063750" cy="646331"/>
          </a:xfrm>
          <a:prstGeom prst="rect">
            <a:avLst/>
          </a:prstGeom>
          <a:noFill/>
        </p:spPr>
        <p:txBody>
          <a:bodyPr wrap="square" rtlCol="0">
            <a:spAutoFit/>
          </a:bodyPr>
          <a:lstStyle/>
          <a:p>
            <a:pPr algn="ctr"/>
            <a:r>
              <a:rPr lang="pt-BR" dirty="0"/>
              <a:t>Para fazer o que a sociedade aceita</a:t>
            </a:r>
          </a:p>
        </p:txBody>
      </p:sp>
      <p:sp>
        <p:nvSpPr>
          <p:cNvPr id="40" name="Título 1"/>
          <p:cNvSpPr txBox="1">
            <a:spLocks/>
          </p:cNvSpPr>
          <p:nvPr/>
        </p:nvSpPr>
        <p:spPr>
          <a:xfrm>
            <a:off x="646430" y="3895946"/>
            <a:ext cx="2151380" cy="728734"/>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ct val="0"/>
              </a:spcBef>
              <a:buFont typeface="Arial" pitchFamily="34" charset="0"/>
              <a:buNone/>
              <a:defRPr sz="3400" kern="1200">
                <a:solidFill>
                  <a:schemeClr val="tx1">
                    <a:lumMod val="95000"/>
                    <a:lumOff val="5000"/>
                  </a:schemeClr>
                </a:solidFill>
                <a:latin typeface="+mj-lt"/>
                <a:ea typeface="+mj-ea"/>
                <a:cs typeface="+mj-cs"/>
              </a:defRPr>
            </a:lvl1pPr>
          </a:lstStyle>
          <a:p>
            <a:pPr algn="ctr"/>
            <a:r>
              <a:rPr lang="pt-BR" dirty="0"/>
              <a:t>Indivíduo </a:t>
            </a:r>
          </a:p>
        </p:txBody>
      </p:sp>
      <p:cxnSp>
        <p:nvCxnSpPr>
          <p:cNvPr id="42" name="Conector de seta reta 41"/>
          <p:cNvCxnSpPr>
            <a:stCxn id="40" idx="3"/>
            <a:endCxn id="43" idx="1"/>
          </p:cNvCxnSpPr>
          <p:nvPr/>
        </p:nvCxnSpPr>
        <p:spPr>
          <a:xfrm flipV="1">
            <a:off x="2797810" y="4246558"/>
            <a:ext cx="872490" cy="137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CaixaDeTexto 42"/>
          <p:cNvSpPr txBox="1"/>
          <p:nvPr/>
        </p:nvSpPr>
        <p:spPr>
          <a:xfrm>
            <a:off x="3670300" y="3923392"/>
            <a:ext cx="2387600" cy="646331"/>
          </a:xfrm>
          <a:prstGeom prst="rect">
            <a:avLst/>
          </a:prstGeom>
          <a:noFill/>
        </p:spPr>
        <p:txBody>
          <a:bodyPr wrap="square" rtlCol="0">
            <a:spAutoFit/>
          </a:bodyPr>
          <a:lstStyle/>
          <a:p>
            <a:pPr algn="ctr"/>
            <a:r>
              <a:rPr lang="pt-BR" dirty="0"/>
              <a:t>Independente, que pensa por si só</a:t>
            </a:r>
          </a:p>
        </p:txBody>
      </p:sp>
      <p:cxnSp>
        <p:nvCxnSpPr>
          <p:cNvPr id="47" name="Conector reto 46"/>
          <p:cNvCxnSpPr/>
          <p:nvPr/>
        </p:nvCxnSpPr>
        <p:spPr>
          <a:xfrm flipH="1">
            <a:off x="1565910" y="4775830"/>
            <a:ext cx="3810" cy="785256"/>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Conector de seta reta 48"/>
          <p:cNvCxnSpPr/>
          <p:nvPr/>
        </p:nvCxnSpPr>
        <p:spPr>
          <a:xfrm flipV="1">
            <a:off x="1565910" y="5538216"/>
            <a:ext cx="834390" cy="127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CaixaDeTexto 50"/>
          <p:cNvSpPr txBox="1"/>
          <p:nvPr/>
        </p:nvSpPr>
        <p:spPr>
          <a:xfrm>
            <a:off x="2501900" y="5227751"/>
            <a:ext cx="2209800" cy="646331"/>
          </a:xfrm>
          <a:prstGeom prst="rect">
            <a:avLst/>
          </a:prstGeom>
          <a:noFill/>
        </p:spPr>
        <p:txBody>
          <a:bodyPr wrap="square" rtlCol="0">
            <a:spAutoFit/>
          </a:bodyPr>
          <a:lstStyle/>
          <a:p>
            <a:pPr algn="ctr"/>
            <a:r>
              <a:rPr lang="pt-BR" dirty="0"/>
              <a:t>Hoje em dia, somos homogeneizados </a:t>
            </a:r>
          </a:p>
        </p:txBody>
      </p:sp>
      <p:sp>
        <p:nvSpPr>
          <p:cNvPr id="52" name="Chave esquerda 51"/>
          <p:cNvSpPr/>
          <p:nvPr/>
        </p:nvSpPr>
        <p:spPr>
          <a:xfrm>
            <a:off x="4711700" y="4902200"/>
            <a:ext cx="406400" cy="1317773"/>
          </a:xfrm>
          <a:prstGeom prst="leftBrace">
            <a:avLst>
              <a:gd name="adj1" fmla="val 30208"/>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dirty="0"/>
          </a:p>
        </p:txBody>
      </p:sp>
      <p:sp>
        <p:nvSpPr>
          <p:cNvPr id="53" name="CaixaDeTexto 52"/>
          <p:cNvSpPr txBox="1"/>
          <p:nvPr/>
        </p:nvSpPr>
        <p:spPr>
          <a:xfrm>
            <a:off x="4914900" y="4950753"/>
            <a:ext cx="3078480" cy="1200329"/>
          </a:xfrm>
          <a:prstGeom prst="rect">
            <a:avLst/>
          </a:prstGeom>
          <a:noFill/>
        </p:spPr>
        <p:txBody>
          <a:bodyPr wrap="square" rtlCol="0">
            <a:spAutoFit/>
          </a:bodyPr>
          <a:lstStyle/>
          <a:p>
            <a:pPr marL="285750" indent="-285750">
              <a:buFont typeface="Arial" panose="020B0604020202020204" pitchFamily="34" charset="0"/>
              <a:buChar char="•"/>
            </a:pPr>
            <a:r>
              <a:rPr lang="pt-BR" dirty="0"/>
              <a:t>Mesma marca de roupa</a:t>
            </a:r>
          </a:p>
          <a:p>
            <a:pPr marL="285750" indent="-285750">
              <a:buFont typeface="Arial" panose="020B0604020202020204" pitchFamily="34" charset="0"/>
              <a:buChar char="•"/>
            </a:pPr>
            <a:r>
              <a:rPr lang="pt-BR" dirty="0"/>
              <a:t>Todos são consumidores</a:t>
            </a:r>
          </a:p>
          <a:p>
            <a:pPr marL="285750" indent="-285750">
              <a:buFont typeface="Arial" panose="020B0604020202020204" pitchFamily="34" charset="0"/>
              <a:buChar char="•"/>
            </a:pPr>
            <a:r>
              <a:rPr lang="pt-BR" dirty="0"/>
              <a:t>Todos de jeans, camiseta, uniforme</a:t>
            </a:r>
          </a:p>
        </p:txBody>
      </p:sp>
      <p:sp>
        <p:nvSpPr>
          <p:cNvPr id="55" name="Texto explicativo em seta para a direita 54"/>
          <p:cNvSpPr/>
          <p:nvPr/>
        </p:nvSpPr>
        <p:spPr>
          <a:xfrm>
            <a:off x="3479800" y="1981200"/>
            <a:ext cx="2336800" cy="939800"/>
          </a:xfrm>
          <a:prstGeom prst="rightArrowCallout">
            <a:avLst>
              <a:gd name="adj1" fmla="val 22297"/>
              <a:gd name="adj2" fmla="val 19595"/>
              <a:gd name="adj3" fmla="val 19595"/>
              <a:gd name="adj4" fmla="val 8089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6" name="CaixaDeTexto 55"/>
          <p:cNvSpPr txBox="1"/>
          <p:nvPr/>
        </p:nvSpPr>
        <p:spPr>
          <a:xfrm>
            <a:off x="5956300" y="2317929"/>
            <a:ext cx="2037080" cy="923330"/>
          </a:xfrm>
          <a:prstGeom prst="rect">
            <a:avLst/>
          </a:prstGeom>
          <a:noFill/>
        </p:spPr>
        <p:txBody>
          <a:bodyPr wrap="square" rtlCol="0">
            <a:spAutoFit/>
          </a:bodyPr>
          <a:lstStyle/>
          <a:p>
            <a:pPr algn="ctr"/>
            <a:r>
              <a:rPr lang="pt-BR" dirty="0"/>
              <a:t>Não seguiu as normas? </a:t>
            </a:r>
          </a:p>
          <a:p>
            <a:pPr algn="ctr"/>
            <a:r>
              <a:rPr lang="pt-BR" dirty="0"/>
              <a:t>DANÇOU</a:t>
            </a:r>
          </a:p>
        </p:txBody>
      </p:sp>
    </p:spTree>
    <p:extLst>
      <p:ext uri="{BB962C8B-B14F-4D97-AF65-F5344CB8AC3E}">
        <p14:creationId xmlns:p14="http://schemas.microsoft.com/office/powerpoint/2010/main" val="3743102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par>
                                <p:cTn id="17" presetID="10" presetClass="entr" presetSubtype="0"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par>
                          <p:cTn id="23" fill="hold">
                            <p:stCondLst>
                              <p:cond delay="500"/>
                            </p:stCondLst>
                            <p:childTnLst>
                              <p:par>
                                <p:cTn id="24" presetID="10" presetClass="entr" presetSubtype="0" fill="hold" nodeType="after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fade">
                                      <p:cBhvr>
                                        <p:cTn id="26" dur="500"/>
                                        <p:tgtEl>
                                          <p:spTgt spid="21"/>
                                        </p:tgtEl>
                                      </p:cBhvr>
                                    </p:animEffect>
                                  </p:childTnLst>
                                </p:cTn>
                              </p:par>
                              <p:par>
                                <p:cTn id="27" presetID="10" presetClass="entr" presetSubtype="0" fill="hold" nodeType="with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fade">
                                      <p:cBhvr>
                                        <p:cTn id="29" dur="500"/>
                                        <p:tgtEl>
                                          <p:spTgt spid="2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fade">
                                      <p:cBhvr>
                                        <p:cTn id="37" dur="500"/>
                                        <p:tgtEl>
                                          <p:spTgt spid="30"/>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fade">
                                      <p:cBhvr>
                                        <p:cTn id="40" dur="500"/>
                                        <p:tgtEl>
                                          <p:spTgt spid="31"/>
                                        </p:tgtEl>
                                      </p:cBhvr>
                                    </p:animEffect>
                                  </p:childTnLst>
                                </p:cTn>
                              </p:par>
                              <p:par>
                                <p:cTn id="41" presetID="10" presetClass="entr" presetSubtype="0" fill="hold" nodeType="with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fade">
                                      <p:cBhvr>
                                        <p:cTn id="43" dur="500"/>
                                        <p:tgtEl>
                                          <p:spTgt spid="35"/>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fade">
                                      <p:cBhvr>
                                        <p:cTn id="46" dur="500"/>
                                        <p:tgtEl>
                                          <p:spTgt spid="3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55"/>
                                        </p:tgtEl>
                                        <p:attrNameLst>
                                          <p:attrName>style.visibility</p:attrName>
                                        </p:attrNameLst>
                                      </p:cBhvr>
                                      <p:to>
                                        <p:strVal val="visible"/>
                                      </p:to>
                                    </p:set>
                                    <p:animEffect transition="in" filter="fade">
                                      <p:cBhvr>
                                        <p:cTn id="49" dur="500"/>
                                        <p:tgtEl>
                                          <p:spTgt spid="55"/>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56"/>
                                        </p:tgtEl>
                                        <p:attrNameLst>
                                          <p:attrName>style.visibility</p:attrName>
                                        </p:attrNameLst>
                                      </p:cBhvr>
                                      <p:to>
                                        <p:strVal val="visible"/>
                                      </p:to>
                                    </p:set>
                                    <p:animEffect transition="in" filter="fade">
                                      <p:cBhvr>
                                        <p:cTn id="52" dur="500"/>
                                        <p:tgtEl>
                                          <p:spTgt spid="5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0"/>
                                        </p:tgtEl>
                                        <p:attrNameLst>
                                          <p:attrName>style.visibility</p:attrName>
                                        </p:attrNameLst>
                                      </p:cBhvr>
                                      <p:to>
                                        <p:strVal val="visible"/>
                                      </p:to>
                                    </p:set>
                                    <p:animEffect transition="in" filter="fade">
                                      <p:cBhvr>
                                        <p:cTn id="57" dur="500"/>
                                        <p:tgtEl>
                                          <p:spTgt spid="40"/>
                                        </p:tgtEl>
                                      </p:cBhvr>
                                    </p:animEffect>
                                  </p:childTnLst>
                                </p:cTn>
                              </p:par>
                              <p:par>
                                <p:cTn id="58" presetID="10" presetClass="entr" presetSubtype="0" fill="hold" nodeType="withEffect">
                                  <p:stCondLst>
                                    <p:cond delay="0"/>
                                  </p:stCondLst>
                                  <p:childTnLst>
                                    <p:set>
                                      <p:cBhvr>
                                        <p:cTn id="59" dur="1" fill="hold">
                                          <p:stCondLst>
                                            <p:cond delay="0"/>
                                          </p:stCondLst>
                                        </p:cTn>
                                        <p:tgtEl>
                                          <p:spTgt spid="42"/>
                                        </p:tgtEl>
                                        <p:attrNameLst>
                                          <p:attrName>style.visibility</p:attrName>
                                        </p:attrNameLst>
                                      </p:cBhvr>
                                      <p:to>
                                        <p:strVal val="visible"/>
                                      </p:to>
                                    </p:set>
                                    <p:animEffect transition="in" filter="fade">
                                      <p:cBhvr>
                                        <p:cTn id="60" dur="500"/>
                                        <p:tgtEl>
                                          <p:spTgt spid="42"/>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43"/>
                                        </p:tgtEl>
                                        <p:attrNameLst>
                                          <p:attrName>style.visibility</p:attrName>
                                        </p:attrNameLst>
                                      </p:cBhvr>
                                      <p:to>
                                        <p:strVal val="visible"/>
                                      </p:to>
                                    </p:set>
                                    <p:animEffect transition="in" filter="fade">
                                      <p:cBhvr>
                                        <p:cTn id="63" dur="500"/>
                                        <p:tgtEl>
                                          <p:spTgt spid="43"/>
                                        </p:tgtEl>
                                      </p:cBhvr>
                                    </p:animEffect>
                                  </p:childTnLst>
                                </p:cTn>
                              </p:par>
                              <p:par>
                                <p:cTn id="64" presetID="10" presetClass="entr" presetSubtype="0" fill="hold" nodeType="withEffect">
                                  <p:stCondLst>
                                    <p:cond delay="0"/>
                                  </p:stCondLst>
                                  <p:childTnLst>
                                    <p:set>
                                      <p:cBhvr>
                                        <p:cTn id="65" dur="1" fill="hold">
                                          <p:stCondLst>
                                            <p:cond delay="0"/>
                                          </p:stCondLst>
                                        </p:cTn>
                                        <p:tgtEl>
                                          <p:spTgt spid="47"/>
                                        </p:tgtEl>
                                        <p:attrNameLst>
                                          <p:attrName>style.visibility</p:attrName>
                                        </p:attrNameLst>
                                      </p:cBhvr>
                                      <p:to>
                                        <p:strVal val="visible"/>
                                      </p:to>
                                    </p:set>
                                    <p:animEffect transition="in" filter="fade">
                                      <p:cBhvr>
                                        <p:cTn id="66" dur="500"/>
                                        <p:tgtEl>
                                          <p:spTgt spid="47"/>
                                        </p:tgtEl>
                                      </p:cBhvr>
                                    </p:animEffect>
                                  </p:childTnLst>
                                </p:cTn>
                              </p:par>
                              <p:par>
                                <p:cTn id="67" presetID="10" presetClass="entr" presetSubtype="0" fill="hold" nodeType="withEffect">
                                  <p:stCondLst>
                                    <p:cond delay="0"/>
                                  </p:stCondLst>
                                  <p:childTnLst>
                                    <p:set>
                                      <p:cBhvr>
                                        <p:cTn id="68" dur="1" fill="hold">
                                          <p:stCondLst>
                                            <p:cond delay="0"/>
                                          </p:stCondLst>
                                        </p:cTn>
                                        <p:tgtEl>
                                          <p:spTgt spid="49"/>
                                        </p:tgtEl>
                                        <p:attrNameLst>
                                          <p:attrName>style.visibility</p:attrName>
                                        </p:attrNameLst>
                                      </p:cBhvr>
                                      <p:to>
                                        <p:strVal val="visible"/>
                                      </p:to>
                                    </p:set>
                                    <p:animEffect transition="in" filter="fade">
                                      <p:cBhvr>
                                        <p:cTn id="69" dur="500"/>
                                        <p:tgtEl>
                                          <p:spTgt spid="49"/>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51"/>
                                        </p:tgtEl>
                                        <p:attrNameLst>
                                          <p:attrName>style.visibility</p:attrName>
                                        </p:attrNameLst>
                                      </p:cBhvr>
                                      <p:to>
                                        <p:strVal val="visible"/>
                                      </p:to>
                                    </p:set>
                                    <p:animEffect transition="in" filter="fade">
                                      <p:cBhvr>
                                        <p:cTn id="72" dur="500"/>
                                        <p:tgtEl>
                                          <p:spTgt spid="51"/>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52"/>
                                        </p:tgtEl>
                                        <p:attrNameLst>
                                          <p:attrName>style.visibility</p:attrName>
                                        </p:attrNameLst>
                                      </p:cBhvr>
                                      <p:to>
                                        <p:strVal val="visible"/>
                                      </p:to>
                                    </p:set>
                                    <p:animEffect transition="in" filter="fade">
                                      <p:cBhvr>
                                        <p:cTn id="75" dur="500"/>
                                        <p:tgtEl>
                                          <p:spTgt spid="52"/>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53"/>
                                        </p:tgtEl>
                                        <p:attrNameLst>
                                          <p:attrName>style.visibility</p:attrName>
                                        </p:attrNameLst>
                                      </p:cBhvr>
                                      <p:to>
                                        <p:strVal val="visible"/>
                                      </p:to>
                                    </p:set>
                                    <p:animEffect transition="in" filter="fade">
                                      <p:cBhvr>
                                        <p:cTn id="78"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4" grpId="0"/>
      <p:bldP spid="19" grpId="0"/>
      <p:bldP spid="25" grpId="0"/>
      <p:bldP spid="31" grpId="0"/>
      <p:bldP spid="36" grpId="0"/>
      <p:bldP spid="40" grpId="0"/>
      <p:bldP spid="43" grpId="0"/>
      <p:bldP spid="51" grpId="0"/>
      <p:bldP spid="52" grpId="0" animBg="1"/>
      <p:bldP spid="53" grpId="0"/>
      <p:bldP spid="55" grpId="0" animBg="1"/>
      <p:bldP spid="5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0720" y="749300"/>
            <a:ext cx="2545080" cy="638048"/>
          </a:xfrm>
        </p:spPr>
        <p:txBody>
          <a:bodyPr/>
          <a:lstStyle/>
          <a:p>
            <a:pPr algn="ctr"/>
            <a:r>
              <a:rPr lang="pt-BR" dirty="0">
                <a:solidFill>
                  <a:srgbClr val="FF0000"/>
                </a:solidFill>
              </a:rPr>
              <a:t>Socialização</a:t>
            </a:r>
          </a:p>
        </p:txBody>
      </p:sp>
      <p:cxnSp>
        <p:nvCxnSpPr>
          <p:cNvPr id="4" name="Conector de seta reta 3"/>
          <p:cNvCxnSpPr>
            <a:stCxn id="2" idx="3"/>
            <a:endCxn id="10" idx="1"/>
          </p:cNvCxnSpPr>
          <p:nvPr/>
        </p:nvCxnSpPr>
        <p:spPr>
          <a:xfrm>
            <a:off x="3225800" y="1068324"/>
            <a:ext cx="1016000" cy="111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CaixaDeTexto 9"/>
          <p:cNvSpPr txBox="1"/>
          <p:nvPr/>
        </p:nvSpPr>
        <p:spPr>
          <a:xfrm>
            <a:off x="4241800" y="479335"/>
            <a:ext cx="1866900" cy="1200329"/>
          </a:xfrm>
          <a:prstGeom prst="rect">
            <a:avLst/>
          </a:prstGeom>
          <a:noFill/>
        </p:spPr>
        <p:txBody>
          <a:bodyPr wrap="square" rtlCol="0">
            <a:spAutoFit/>
          </a:bodyPr>
          <a:lstStyle/>
          <a:p>
            <a:pPr algn="ctr"/>
            <a:r>
              <a:rPr lang="pt-BR" dirty="0"/>
              <a:t>A pessoa ser introduzida nos parâmetros da sociedade</a:t>
            </a:r>
          </a:p>
        </p:txBody>
      </p:sp>
      <p:cxnSp>
        <p:nvCxnSpPr>
          <p:cNvPr id="13" name="Conector de seta reta 12"/>
          <p:cNvCxnSpPr>
            <a:stCxn id="2" idx="2"/>
            <a:endCxn id="14" idx="0"/>
          </p:cNvCxnSpPr>
          <p:nvPr/>
        </p:nvCxnSpPr>
        <p:spPr>
          <a:xfrm flipH="1">
            <a:off x="1943100" y="1387348"/>
            <a:ext cx="10160" cy="6446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CaixaDeTexto 13"/>
          <p:cNvSpPr txBox="1"/>
          <p:nvPr/>
        </p:nvSpPr>
        <p:spPr>
          <a:xfrm>
            <a:off x="787400" y="2032000"/>
            <a:ext cx="2311400" cy="1200329"/>
          </a:xfrm>
          <a:prstGeom prst="rect">
            <a:avLst/>
          </a:prstGeom>
          <a:noFill/>
        </p:spPr>
        <p:txBody>
          <a:bodyPr wrap="square" rtlCol="0">
            <a:spAutoFit/>
          </a:bodyPr>
          <a:lstStyle/>
          <a:p>
            <a:pPr algn="ctr"/>
            <a:r>
              <a:rPr lang="pt-BR" dirty="0"/>
              <a:t>O indivíduo forma a sociedade</a:t>
            </a:r>
          </a:p>
          <a:p>
            <a:pPr algn="ctr"/>
            <a:r>
              <a:rPr lang="pt-BR" dirty="0"/>
              <a:t>A sociedade forma o indivíduo</a:t>
            </a:r>
          </a:p>
        </p:txBody>
      </p:sp>
      <p:cxnSp>
        <p:nvCxnSpPr>
          <p:cNvPr id="17" name="Conector de seta reta 16"/>
          <p:cNvCxnSpPr>
            <a:stCxn id="10" idx="3"/>
            <a:endCxn id="19" idx="1"/>
          </p:cNvCxnSpPr>
          <p:nvPr/>
        </p:nvCxnSpPr>
        <p:spPr>
          <a:xfrm flipV="1">
            <a:off x="6108700" y="1063535"/>
            <a:ext cx="1016000" cy="159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CaixaDeTexto 18"/>
          <p:cNvSpPr txBox="1"/>
          <p:nvPr/>
        </p:nvSpPr>
        <p:spPr>
          <a:xfrm>
            <a:off x="7124700" y="463370"/>
            <a:ext cx="1638300" cy="1200329"/>
          </a:xfrm>
          <a:prstGeom prst="rect">
            <a:avLst/>
          </a:prstGeom>
          <a:noFill/>
        </p:spPr>
        <p:txBody>
          <a:bodyPr wrap="square" rtlCol="0">
            <a:spAutoFit/>
          </a:bodyPr>
          <a:lstStyle/>
          <a:p>
            <a:pPr algn="ctr"/>
            <a:r>
              <a:rPr lang="pt-BR" dirty="0"/>
              <a:t>Como assegurar a continuidade da sociedade?</a:t>
            </a:r>
          </a:p>
        </p:txBody>
      </p:sp>
      <p:cxnSp>
        <p:nvCxnSpPr>
          <p:cNvPr id="21" name="Conector de seta reta 20"/>
          <p:cNvCxnSpPr>
            <a:stCxn id="19" idx="2"/>
            <a:endCxn id="22" idx="0"/>
          </p:cNvCxnSpPr>
          <p:nvPr/>
        </p:nvCxnSpPr>
        <p:spPr>
          <a:xfrm>
            <a:off x="7943850" y="1663699"/>
            <a:ext cx="666750" cy="4692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CaixaDeTexto 21"/>
          <p:cNvSpPr txBox="1"/>
          <p:nvPr/>
        </p:nvSpPr>
        <p:spPr>
          <a:xfrm>
            <a:off x="7442200" y="2132988"/>
            <a:ext cx="2336800" cy="1200329"/>
          </a:xfrm>
          <a:prstGeom prst="rect">
            <a:avLst/>
          </a:prstGeom>
          <a:noFill/>
        </p:spPr>
        <p:txBody>
          <a:bodyPr wrap="square" rtlCol="0">
            <a:spAutoFit/>
          </a:bodyPr>
          <a:lstStyle/>
          <a:p>
            <a:pPr algn="ctr"/>
            <a:r>
              <a:rPr lang="pt-BR" dirty="0"/>
              <a:t>Instituições sociais</a:t>
            </a:r>
          </a:p>
          <a:p>
            <a:pPr algn="ctr"/>
            <a:r>
              <a:rPr lang="pt-BR" dirty="0"/>
              <a:t>Escola</a:t>
            </a:r>
          </a:p>
          <a:p>
            <a:pPr algn="ctr"/>
            <a:r>
              <a:rPr lang="pt-BR" dirty="0"/>
              <a:t>Vizinhos</a:t>
            </a:r>
          </a:p>
          <a:p>
            <a:pPr algn="ctr"/>
            <a:r>
              <a:rPr lang="pt-BR" dirty="0"/>
              <a:t>Polícia</a:t>
            </a:r>
          </a:p>
        </p:txBody>
      </p:sp>
      <p:cxnSp>
        <p:nvCxnSpPr>
          <p:cNvPr id="32" name="Conector de seta reta 31"/>
          <p:cNvCxnSpPr>
            <a:stCxn id="22" idx="2"/>
            <a:endCxn id="33" idx="0"/>
          </p:cNvCxnSpPr>
          <p:nvPr/>
        </p:nvCxnSpPr>
        <p:spPr>
          <a:xfrm>
            <a:off x="8610600" y="3333317"/>
            <a:ext cx="0" cy="5097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CaixaDeTexto 32"/>
          <p:cNvSpPr txBox="1"/>
          <p:nvPr/>
        </p:nvSpPr>
        <p:spPr>
          <a:xfrm>
            <a:off x="7461250" y="3843043"/>
            <a:ext cx="2298700" cy="646331"/>
          </a:xfrm>
          <a:prstGeom prst="rect">
            <a:avLst/>
          </a:prstGeom>
          <a:noFill/>
        </p:spPr>
        <p:txBody>
          <a:bodyPr wrap="square" rtlCol="0">
            <a:spAutoFit/>
          </a:bodyPr>
          <a:lstStyle/>
          <a:p>
            <a:pPr algn="ctr"/>
            <a:r>
              <a:rPr lang="pt-BR" dirty="0"/>
              <a:t>Forma-se a </a:t>
            </a:r>
          </a:p>
          <a:p>
            <a:pPr algn="ctr"/>
            <a:r>
              <a:rPr lang="pt-BR" dirty="0"/>
              <a:t>Consciência Coletiva</a:t>
            </a:r>
          </a:p>
        </p:txBody>
      </p:sp>
      <p:cxnSp>
        <p:nvCxnSpPr>
          <p:cNvPr id="35" name="Conector reto 34"/>
          <p:cNvCxnSpPr/>
          <p:nvPr/>
        </p:nvCxnSpPr>
        <p:spPr>
          <a:xfrm>
            <a:off x="7642225" y="4486467"/>
            <a:ext cx="193675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Conector de seta reta 36"/>
          <p:cNvCxnSpPr>
            <a:stCxn id="33" idx="2"/>
            <a:endCxn id="38" idx="0"/>
          </p:cNvCxnSpPr>
          <p:nvPr/>
        </p:nvCxnSpPr>
        <p:spPr>
          <a:xfrm>
            <a:off x="8610600" y="4489374"/>
            <a:ext cx="0" cy="3968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CaixaDeTexto 37"/>
          <p:cNvSpPr txBox="1"/>
          <p:nvPr/>
        </p:nvSpPr>
        <p:spPr>
          <a:xfrm>
            <a:off x="7810500" y="4886236"/>
            <a:ext cx="1600200" cy="923330"/>
          </a:xfrm>
          <a:prstGeom prst="rect">
            <a:avLst/>
          </a:prstGeom>
          <a:noFill/>
        </p:spPr>
        <p:txBody>
          <a:bodyPr wrap="square" rtlCol="0">
            <a:spAutoFit/>
          </a:bodyPr>
          <a:lstStyle/>
          <a:p>
            <a:pPr algn="ctr"/>
            <a:r>
              <a:rPr lang="pt-BR" dirty="0"/>
              <a:t>Todos pensam de uma única maneira</a:t>
            </a:r>
          </a:p>
        </p:txBody>
      </p:sp>
      <p:sp>
        <p:nvSpPr>
          <p:cNvPr id="40" name="CaixaDeTexto 39"/>
          <p:cNvSpPr txBox="1"/>
          <p:nvPr/>
        </p:nvSpPr>
        <p:spPr>
          <a:xfrm>
            <a:off x="9572625" y="601869"/>
            <a:ext cx="2273300" cy="923330"/>
          </a:xfrm>
          <a:prstGeom prst="rect">
            <a:avLst/>
          </a:prstGeom>
          <a:noFill/>
        </p:spPr>
        <p:txBody>
          <a:bodyPr wrap="square" rtlCol="0">
            <a:spAutoFit/>
          </a:bodyPr>
          <a:lstStyle/>
          <a:p>
            <a:pPr algn="ctr"/>
            <a:r>
              <a:rPr lang="pt-BR" dirty="0">
                <a:solidFill>
                  <a:srgbClr val="FF0000"/>
                </a:solidFill>
                <a:latin typeface="+mj-lt"/>
              </a:rPr>
              <a:t>A força da sociedade está na herança transmitida</a:t>
            </a:r>
          </a:p>
        </p:txBody>
      </p:sp>
      <p:sp>
        <p:nvSpPr>
          <p:cNvPr id="71" name="Retângulo de cantos arredondados 70"/>
          <p:cNvSpPr/>
          <p:nvPr/>
        </p:nvSpPr>
        <p:spPr>
          <a:xfrm>
            <a:off x="9410700" y="463370"/>
            <a:ext cx="2527300" cy="115989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3" name="CaixaDeTexto 2"/>
          <p:cNvSpPr txBox="1"/>
          <p:nvPr/>
        </p:nvSpPr>
        <p:spPr>
          <a:xfrm>
            <a:off x="354014" y="4112772"/>
            <a:ext cx="1282699" cy="646331"/>
          </a:xfrm>
          <a:prstGeom prst="rect">
            <a:avLst/>
          </a:prstGeom>
          <a:noFill/>
        </p:spPr>
        <p:txBody>
          <a:bodyPr wrap="square" rtlCol="0">
            <a:spAutoFit/>
          </a:bodyPr>
          <a:lstStyle/>
          <a:p>
            <a:pPr algn="ctr"/>
            <a:r>
              <a:rPr lang="pt-BR" dirty="0"/>
              <a:t>Emile Durkheim </a:t>
            </a:r>
          </a:p>
        </p:txBody>
      </p:sp>
      <p:cxnSp>
        <p:nvCxnSpPr>
          <p:cNvPr id="6" name="Conector de seta reta 5"/>
          <p:cNvCxnSpPr>
            <a:stCxn id="3" idx="3"/>
            <a:endCxn id="9" idx="1"/>
          </p:cNvCxnSpPr>
          <p:nvPr/>
        </p:nvCxnSpPr>
        <p:spPr>
          <a:xfrm flipV="1">
            <a:off x="1636713" y="4435937"/>
            <a:ext cx="51435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aixaDeTexto 8"/>
          <p:cNvSpPr txBox="1"/>
          <p:nvPr/>
        </p:nvSpPr>
        <p:spPr>
          <a:xfrm>
            <a:off x="2151063" y="4251271"/>
            <a:ext cx="1073150" cy="369332"/>
          </a:xfrm>
          <a:prstGeom prst="rect">
            <a:avLst/>
          </a:prstGeom>
          <a:noFill/>
        </p:spPr>
        <p:txBody>
          <a:bodyPr wrap="square" rtlCol="0">
            <a:spAutoFit/>
          </a:bodyPr>
          <a:lstStyle/>
          <a:p>
            <a:pPr algn="ctr"/>
            <a:r>
              <a:rPr lang="pt-BR" dirty="0">
                <a:solidFill>
                  <a:srgbClr val="FF0000"/>
                </a:solidFill>
              </a:rPr>
              <a:t>Anomia</a:t>
            </a:r>
          </a:p>
        </p:txBody>
      </p:sp>
      <p:cxnSp>
        <p:nvCxnSpPr>
          <p:cNvPr id="15" name="Conector de seta reta 14"/>
          <p:cNvCxnSpPr>
            <a:stCxn id="9" idx="2"/>
            <a:endCxn id="16" idx="0"/>
          </p:cNvCxnSpPr>
          <p:nvPr/>
        </p:nvCxnSpPr>
        <p:spPr>
          <a:xfrm>
            <a:off x="2687638" y="4620603"/>
            <a:ext cx="0" cy="5341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CaixaDeTexto 15"/>
          <p:cNvSpPr txBox="1"/>
          <p:nvPr/>
        </p:nvSpPr>
        <p:spPr>
          <a:xfrm>
            <a:off x="1741289" y="5154748"/>
            <a:ext cx="1892697" cy="646331"/>
          </a:xfrm>
          <a:prstGeom prst="rect">
            <a:avLst/>
          </a:prstGeom>
          <a:noFill/>
        </p:spPr>
        <p:txBody>
          <a:bodyPr wrap="square" rtlCol="0">
            <a:spAutoFit/>
          </a:bodyPr>
          <a:lstStyle/>
          <a:p>
            <a:pPr algn="ctr"/>
            <a:r>
              <a:rPr lang="pt-BR" dirty="0"/>
              <a:t>“Vazio de Valores”</a:t>
            </a:r>
          </a:p>
        </p:txBody>
      </p:sp>
      <p:cxnSp>
        <p:nvCxnSpPr>
          <p:cNvPr id="24" name="Conector de seta reta 23"/>
          <p:cNvCxnSpPr>
            <a:stCxn id="16" idx="3"/>
            <a:endCxn id="31" idx="1"/>
          </p:cNvCxnSpPr>
          <p:nvPr/>
        </p:nvCxnSpPr>
        <p:spPr>
          <a:xfrm flipV="1">
            <a:off x="3633986" y="5477913"/>
            <a:ext cx="641152"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CaixaDeTexto 30"/>
          <p:cNvSpPr txBox="1"/>
          <p:nvPr/>
        </p:nvSpPr>
        <p:spPr>
          <a:xfrm>
            <a:off x="4275138" y="4600750"/>
            <a:ext cx="2613025" cy="1754326"/>
          </a:xfrm>
          <a:prstGeom prst="rect">
            <a:avLst/>
          </a:prstGeom>
          <a:noFill/>
        </p:spPr>
        <p:txBody>
          <a:bodyPr wrap="square" rtlCol="0">
            <a:spAutoFit/>
          </a:bodyPr>
          <a:lstStyle/>
          <a:p>
            <a:pPr algn="ctr"/>
            <a:r>
              <a:rPr lang="pt-BR" dirty="0"/>
              <a:t>“Se Deus não mais diz nada para as pessoas, tem uma crise de valores, e não se sabe mais o que é certo ou errado”</a:t>
            </a:r>
          </a:p>
        </p:txBody>
      </p:sp>
    </p:spTree>
    <p:extLst>
      <p:ext uri="{BB962C8B-B14F-4D97-AF65-F5344CB8AC3E}">
        <p14:creationId xmlns:p14="http://schemas.microsoft.com/office/powerpoint/2010/main" val="3813224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par>
                                <p:cTn id="17" presetID="10" presetClass="entr" presetSubtype="0"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500"/>
                                        <p:tgtEl>
                                          <p:spTgt spid="17"/>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par>
                                <p:cTn id="23" presetID="10"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par>
                                <p:cTn id="29" presetID="10" presetClass="entr" presetSubtype="0" fill="hold"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500"/>
                                        <p:tgtEl>
                                          <p:spTgt spid="3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3"/>
                                        </p:tgtEl>
                                        <p:attrNameLst>
                                          <p:attrName>style.visibility</p:attrName>
                                        </p:attrNameLst>
                                      </p:cBhvr>
                                      <p:to>
                                        <p:strVal val="visible"/>
                                      </p:to>
                                    </p:set>
                                    <p:animEffect transition="in" filter="fade">
                                      <p:cBhvr>
                                        <p:cTn id="34" dur="500"/>
                                        <p:tgtEl>
                                          <p:spTgt spid="33"/>
                                        </p:tgtEl>
                                      </p:cBhvr>
                                    </p:animEffect>
                                  </p:childTnLst>
                                </p:cTn>
                              </p:par>
                              <p:par>
                                <p:cTn id="35" presetID="10" presetClass="entr" presetSubtype="0" fill="hold" nodeType="withEffect">
                                  <p:stCondLst>
                                    <p:cond delay="0"/>
                                  </p:stCondLst>
                                  <p:childTnLst>
                                    <p:set>
                                      <p:cBhvr>
                                        <p:cTn id="36" dur="1" fill="hold">
                                          <p:stCondLst>
                                            <p:cond delay="0"/>
                                          </p:stCondLst>
                                        </p:cTn>
                                        <p:tgtEl>
                                          <p:spTgt spid="35"/>
                                        </p:tgtEl>
                                        <p:attrNameLst>
                                          <p:attrName>style.visibility</p:attrName>
                                        </p:attrNameLst>
                                      </p:cBhvr>
                                      <p:to>
                                        <p:strVal val="visible"/>
                                      </p:to>
                                    </p:set>
                                    <p:animEffect transition="in" filter="fade">
                                      <p:cBhvr>
                                        <p:cTn id="37" dur="500"/>
                                        <p:tgtEl>
                                          <p:spTgt spid="35"/>
                                        </p:tgtEl>
                                      </p:cBhvr>
                                    </p:animEffect>
                                  </p:childTnLst>
                                </p:cTn>
                              </p:par>
                              <p:par>
                                <p:cTn id="38" presetID="10" presetClass="entr" presetSubtype="0" fill="hold" nodeType="withEffect">
                                  <p:stCondLst>
                                    <p:cond delay="0"/>
                                  </p:stCondLst>
                                  <p:childTnLst>
                                    <p:set>
                                      <p:cBhvr>
                                        <p:cTn id="39" dur="1" fill="hold">
                                          <p:stCondLst>
                                            <p:cond delay="0"/>
                                          </p:stCondLst>
                                        </p:cTn>
                                        <p:tgtEl>
                                          <p:spTgt spid="37"/>
                                        </p:tgtEl>
                                        <p:attrNameLst>
                                          <p:attrName>style.visibility</p:attrName>
                                        </p:attrNameLst>
                                      </p:cBhvr>
                                      <p:to>
                                        <p:strVal val="visible"/>
                                      </p:to>
                                    </p:set>
                                    <p:animEffect transition="in" filter="fade">
                                      <p:cBhvr>
                                        <p:cTn id="40" dur="500"/>
                                        <p:tgtEl>
                                          <p:spTgt spid="37"/>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8"/>
                                        </p:tgtEl>
                                        <p:attrNameLst>
                                          <p:attrName>style.visibility</p:attrName>
                                        </p:attrNameLst>
                                      </p:cBhvr>
                                      <p:to>
                                        <p:strVal val="visible"/>
                                      </p:to>
                                    </p:set>
                                    <p:animEffect transition="in" filter="fade">
                                      <p:cBhvr>
                                        <p:cTn id="43" dur="500"/>
                                        <p:tgtEl>
                                          <p:spTgt spid="38"/>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0"/>
                                        </p:tgtEl>
                                        <p:attrNameLst>
                                          <p:attrName>style.visibility</p:attrName>
                                        </p:attrNameLst>
                                      </p:cBhvr>
                                      <p:to>
                                        <p:strVal val="visible"/>
                                      </p:to>
                                    </p:set>
                                    <p:animEffect transition="in" filter="fade">
                                      <p:cBhvr>
                                        <p:cTn id="48" dur="500"/>
                                        <p:tgtEl>
                                          <p:spTgt spid="40"/>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71"/>
                                        </p:tgtEl>
                                        <p:attrNameLst>
                                          <p:attrName>style.visibility</p:attrName>
                                        </p:attrNameLst>
                                      </p:cBhvr>
                                      <p:to>
                                        <p:strVal val="visible"/>
                                      </p:to>
                                    </p:set>
                                    <p:animEffect transition="in" filter="fade">
                                      <p:cBhvr>
                                        <p:cTn id="51" dur="500"/>
                                        <p:tgtEl>
                                          <p:spTgt spid="71"/>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
                                        </p:tgtEl>
                                        <p:attrNameLst>
                                          <p:attrName>style.visibility</p:attrName>
                                        </p:attrNameLst>
                                      </p:cBhvr>
                                      <p:to>
                                        <p:strVal val="visible"/>
                                      </p:to>
                                    </p:set>
                                    <p:animEffect transition="in" filter="fade">
                                      <p:cBhvr>
                                        <p:cTn id="56" dur="500"/>
                                        <p:tgtEl>
                                          <p:spTgt spid="3"/>
                                        </p:tgtEl>
                                      </p:cBhvr>
                                    </p:animEffect>
                                  </p:childTnLst>
                                </p:cTn>
                              </p:par>
                              <p:par>
                                <p:cTn id="57" presetID="10" presetClass="entr" presetSubtype="0" fill="hold" nodeType="withEffect">
                                  <p:stCondLst>
                                    <p:cond delay="0"/>
                                  </p:stCondLst>
                                  <p:childTnLst>
                                    <p:set>
                                      <p:cBhvr>
                                        <p:cTn id="58" dur="1" fill="hold">
                                          <p:stCondLst>
                                            <p:cond delay="0"/>
                                          </p:stCondLst>
                                        </p:cTn>
                                        <p:tgtEl>
                                          <p:spTgt spid="6"/>
                                        </p:tgtEl>
                                        <p:attrNameLst>
                                          <p:attrName>style.visibility</p:attrName>
                                        </p:attrNameLst>
                                      </p:cBhvr>
                                      <p:to>
                                        <p:strVal val="visible"/>
                                      </p:to>
                                    </p:set>
                                    <p:animEffect transition="in" filter="fade">
                                      <p:cBhvr>
                                        <p:cTn id="59" dur="500"/>
                                        <p:tgtEl>
                                          <p:spTgt spid="6"/>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fade">
                                      <p:cBhvr>
                                        <p:cTn id="62" dur="500"/>
                                        <p:tgtEl>
                                          <p:spTgt spid="9"/>
                                        </p:tgtEl>
                                      </p:cBhvr>
                                    </p:animEffect>
                                  </p:childTnLst>
                                </p:cTn>
                              </p:par>
                              <p:par>
                                <p:cTn id="63" presetID="10" presetClass="entr" presetSubtype="0" fill="hold" nodeType="withEffect">
                                  <p:stCondLst>
                                    <p:cond delay="0"/>
                                  </p:stCondLst>
                                  <p:childTnLst>
                                    <p:set>
                                      <p:cBhvr>
                                        <p:cTn id="64" dur="1" fill="hold">
                                          <p:stCondLst>
                                            <p:cond delay="0"/>
                                          </p:stCondLst>
                                        </p:cTn>
                                        <p:tgtEl>
                                          <p:spTgt spid="15"/>
                                        </p:tgtEl>
                                        <p:attrNameLst>
                                          <p:attrName>style.visibility</p:attrName>
                                        </p:attrNameLst>
                                      </p:cBhvr>
                                      <p:to>
                                        <p:strVal val="visible"/>
                                      </p:to>
                                    </p:set>
                                    <p:animEffect transition="in" filter="fade">
                                      <p:cBhvr>
                                        <p:cTn id="65" dur="500"/>
                                        <p:tgtEl>
                                          <p:spTgt spid="15"/>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6"/>
                                        </p:tgtEl>
                                        <p:attrNameLst>
                                          <p:attrName>style.visibility</p:attrName>
                                        </p:attrNameLst>
                                      </p:cBhvr>
                                      <p:to>
                                        <p:strVal val="visible"/>
                                      </p:to>
                                    </p:set>
                                    <p:animEffect transition="in" filter="fade">
                                      <p:cBhvr>
                                        <p:cTn id="68" dur="500"/>
                                        <p:tgtEl>
                                          <p:spTgt spid="16"/>
                                        </p:tgtEl>
                                      </p:cBhvr>
                                    </p:animEffect>
                                  </p:childTnLst>
                                </p:cTn>
                              </p:par>
                              <p:par>
                                <p:cTn id="69" presetID="10" presetClass="entr" presetSubtype="0" fill="hold" nodeType="with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fade">
                                      <p:cBhvr>
                                        <p:cTn id="71" dur="500"/>
                                        <p:tgtEl>
                                          <p:spTgt spid="24"/>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31"/>
                                        </p:tgtEl>
                                        <p:attrNameLst>
                                          <p:attrName>style.visibility</p:attrName>
                                        </p:attrNameLst>
                                      </p:cBhvr>
                                      <p:to>
                                        <p:strVal val="visible"/>
                                      </p:to>
                                    </p:set>
                                    <p:animEffect transition="in" filter="fade">
                                      <p:cBhvr>
                                        <p:cTn id="74"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9" grpId="0"/>
      <p:bldP spid="22" grpId="0"/>
      <p:bldP spid="33" grpId="0"/>
      <p:bldP spid="38" grpId="0"/>
      <p:bldP spid="40" grpId="0"/>
      <p:bldP spid="71" grpId="0" animBg="1"/>
      <p:bldP spid="3" grpId="0"/>
      <p:bldP spid="9" grpId="0"/>
      <p:bldP spid="16" grpId="0"/>
      <p:bldP spid="3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7320" y="172212"/>
            <a:ext cx="2913380" cy="1088136"/>
          </a:xfrm>
        </p:spPr>
        <p:txBody>
          <a:bodyPr>
            <a:normAutofit/>
          </a:bodyPr>
          <a:lstStyle/>
          <a:p>
            <a:pPr algn="ctr"/>
            <a:r>
              <a:rPr lang="pt-BR" sz="4300" dirty="0"/>
              <a:t>Positivismo</a:t>
            </a:r>
          </a:p>
        </p:txBody>
      </p:sp>
      <p:cxnSp>
        <p:nvCxnSpPr>
          <p:cNvPr id="4" name="Conector de seta reta 3"/>
          <p:cNvCxnSpPr>
            <a:endCxn id="7" idx="1"/>
          </p:cNvCxnSpPr>
          <p:nvPr/>
        </p:nvCxnSpPr>
        <p:spPr>
          <a:xfrm>
            <a:off x="3060700" y="914400"/>
            <a:ext cx="963295" cy="1250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CaixaDeTexto 6"/>
          <p:cNvSpPr txBox="1"/>
          <p:nvPr/>
        </p:nvSpPr>
        <p:spPr>
          <a:xfrm>
            <a:off x="4023995" y="716280"/>
            <a:ext cx="1945005" cy="646331"/>
          </a:xfrm>
          <a:prstGeom prst="rect">
            <a:avLst/>
          </a:prstGeom>
          <a:noFill/>
        </p:spPr>
        <p:txBody>
          <a:bodyPr wrap="square" rtlCol="0">
            <a:spAutoFit/>
          </a:bodyPr>
          <a:lstStyle/>
          <a:p>
            <a:pPr algn="ctr"/>
            <a:r>
              <a:rPr lang="pt-BR" dirty="0"/>
              <a:t>Auguste Comte (1798 – 1857)</a:t>
            </a:r>
          </a:p>
        </p:txBody>
      </p:sp>
      <p:cxnSp>
        <p:nvCxnSpPr>
          <p:cNvPr id="14" name="Conector de seta reta 13"/>
          <p:cNvCxnSpPr>
            <a:stCxn id="7" idx="3"/>
            <a:endCxn id="15" idx="1"/>
          </p:cNvCxnSpPr>
          <p:nvPr/>
        </p:nvCxnSpPr>
        <p:spPr>
          <a:xfrm flipV="1">
            <a:off x="5969000" y="1030457"/>
            <a:ext cx="745490" cy="89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CaixaDeTexto 14"/>
          <p:cNvSpPr txBox="1"/>
          <p:nvPr/>
        </p:nvSpPr>
        <p:spPr>
          <a:xfrm>
            <a:off x="6714490" y="707291"/>
            <a:ext cx="1582420" cy="646331"/>
          </a:xfrm>
          <a:prstGeom prst="rect">
            <a:avLst/>
          </a:prstGeom>
          <a:noFill/>
        </p:spPr>
        <p:txBody>
          <a:bodyPr wrap="square" rtlCol="0">
            <a:spAutoFit/>
          </a:bodyPr>
          <a:lstStyle/>
          <a:p>
            <a:pPr algn="ctr"/>
            <a:r>
              <a:rPr lang="pt-BR" dirty="0"/>
              <a:t>Lei dos Três Estados</a:t>
            </a:r>
          </a:p>
        </p:txBody>
      </p:sp>
      <p:sp>
        <p:nvSpPr>
          <p:cNvPr id="25" name="Chave esquerda 24"/>
          <p:cNvSpPr/>
          <p:nvPr/>
        </p:nvSpPr>
        <p:spPr>
          <a:xfrm>
            <a:off x="8169910" y="485448"/>
            <a:ext cx="508000" cy="5795798"/>
          </a:xfrm>
          <a:prstGeom prst="leftBrace">
            <a:avLst>
              <a:gd name="adj1" fmla="val 28333"/>
              <a:gd name="adj2" fmla="val 971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dirty="0"/>
          </a:p>
        </p:txBody>
      </p:sp>
      <p:sp>
        <p:nvSpPr>
          <p:cNvPr id="26" name="CaixaDeTexto 25"/>
          <p:cNvSpPr txBox="1"/>
          <p:nvPr/>
        </p:nvSpPr>
        <p:spPr>
          <a:xfrm>
            <a:off x="8659495" y="485448"/>
            <a:ext cx="2984500" cy="1754326"/>
          </a:xfrm>
          <a:prstGeom prst="rect">
            <a:avLst/>
          </a:prstGeom>
          <a:noFill/>
        </p:spPr>
        <p:txBody>
          <a:bodyPr wrap="square" rtlCol="0">
            <a:spAutoFit/>
          </a:bodyPr>
          <a:lstStyle/>
          <a:p>
            <a:pPr algn="ctr"/>
            <a:r>
              <a:rPr lang="pt-BR" b="1" dirty="0"/>
              <a:t>Estado Teológico: </a:t>
            </a:r>
            <a:r>
              <a:rPr lang="pt-BR" dirty="0"/>
              <a:t>Deus está presente em todos os lugares. Eventos ocorrem por causa Dele e de acordo com Sua vontade.</a:t>
            </a:r>
          </a:p>
          <a:p>
            <a:endParaRPr lang="pt-BR" dirty="0"/>
          </a:p>
        </p:txBody>
      </p:sp>
      <p:cxnSp>
        <p:nvCxnSpPr>
          <p:cNvPr id="28" name="Conector de seta reta 27"/>
          <p:cNvCxnSpPr>
            <a:stCxn id="15" idx="2"/>
            <a:endCxn id="29" idx="0"/>
          </p:cNvCxnSpPr>
          <p:nvPr/>
        </p:nvCxnSpPr>
        <p:spPr>
          <a:xfrm flipH="1">
            <a:off x="7372747" y="1353622"/>
            <a:ext cx="132953" cy="5124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CaixaDeTexto 28"/>
          <p:cNvSpPr txBox="1"/>
          <p:nvPr/>
        </p:nvSpPr>
        <p:spPr>
          <a:xfrm>
            <a:off x="6356191" y="1866037"/>
            <a:ext cx="2033112" cy="923330"/>
          </a:xfrm>
          <a:prstGeom prst="rect">
            <a:avLst/>
          </a:prstGeom>
          <a:noFill/>
        </p:spPr>
        <p:txBody>
          <a:bodyPr wrap="square" rtlCol="0">
            <a:spAutoFit/>
          </a:bodyPr>
          <a:lstStyle/>
          <a:p>
            <a:pPr algn="ctr"/>
            <a:r>
              <a:rPr lang="pt-BR" dirty="0"/>
              <a:t>Há 3 etapas para o desenvolvimento intelectual</a:t>
            </a:r>
          </a:p>
        </p:txBody>
      </p:sp>
      <p:sp>
        <p:nvSpPr>
          <p:cNvPr id="32" name="CaixaDeTexto 31"/>
          <p:cNvSpPr txBox="1"/>
          <p:nvPr/>
        </p:nvSpPr>
        <p:spPr>
          <a:xfrm>
            <a:off x="8677910" y="2239774"/>
            <a:ext cx="2966085" cy="2031325"/>
          </a:xfrm>
          <a:prstGeom prst="rect">
            <a:avLst/>
          </a:prstGeom>
          <a:noFill/>
        </p:spPr>
        <p:txBody>
          <a:bodyPr wrap="square" rtlCol="0">
            <a:spAutoFit/>
          </a:bodyPr>
          <a:lstStyle/>
          <a:p>
            <a:pPr algn="ctr"/>
            <a:r>
              <a:rPr lang="pt-BR" b="1" dirty="0"/>
              <a:t>Estado Metafísico: </a:t>
            </a:r>
            <a:r>
              <a:rPr lang="pt-BR" dirty="0"/>
              <a:t>Total descrença em Deus e explicações misteriosas para eventos. Ex.: Espíritos</a:t>
            </a:r>
          </a:p>
          <a:p>
            <a:pPr algn="ctr"/>
            <a:endParaRPr lang="pt-BR" dirty="0"/>
          </a:p>
          <a:p>
            <a:pPr marL="285750" indent="-285750" algn="ctr">
              <a:buFont typeface="Wingdings" panose="05000000000000000000" pitchFamily="2" charset="2"/>
              <a:buChar char="Ø"/>
            </a:pPr>
            <a:r>
              <a:rPr lang="pt-BR" dirty="0"/>
              <a:t>“Evocam direitos contra os deveres teológicos”</a:t>
            </a:r>
          </a:p>
        </p:txBody>
      </p:sp>
      <p:sp>
        <p:nvSpPr>
          <p:cNvPr id="33" name="CaixaDeTexto 32"/>
          <p:cNvSpPr txBox="1"/>
          <p:nvPr/>
        </p:nvSpPr>
        <p:spPr>
          <a:xfrm>
            <a:off x="8696325" y="4803918"/>
            <a:ext cx="2947670" cy="1477328"/>
          </a:xfrm>
          <a:prstGeom prst="rect">
            <a:avLst/>
          </a:prstGeom>
          <a:noFill/>
        </p:spPr>
        <p:txBody>
          <a:bodyPr wrap="square" rtlCol="0">
            <a:spAutoFit/>
          </a:bodyPr>
          <a:lstStyle/>
          <a:p>
            <a:pPr algn="ctr"/>
            <a:r>
              <a:rPr lang="pt-BR" b="1" dirty="0"/>
              <a:t>Estado Positivo: </a:t>
            </a:r>
            <a:r>
              <a:rPr lang="pt-BR" dirty="0"/>
              <a:t>Aparecimento da ciência e previsão (habitualidade). Busca por explicações científicas para fatos.</a:t>
            </a:r>
            <a:endParaRPr lang="pt-BR" b="1" dirty="0"/>
          </a:p>
        </p:txBody>
      </p:sp>
      <p:cxnSp>
        <p:nvCxnSpPr>
          <p:cNvPr id="35" name="Conector de seta reta 34"/>
          <p:cNvCxnSpPr>
            <a:stCxn id="7" idx="2"/>
            <a:endCxn id="37" idx="0"/>
          </p:cNvCxnSpPr>
          <p:nvPr/>
        </p:nvCxnSpPr>
        <p:spPr>
          <a:xfrm flipH="1">
            <a:off x="4990464" y="1362611"/>
            <a:ext cx="6034" cy="4572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CaixaDeTexto 36"/>
          <p:cNvSpPr txBox="1"/>
          <p:nvPr/>
        </p:nvSpPr>
        <p:spPr>
          <a:xfrm>
            <a:off x="4132737" y="1819870"/>
            <a:ext cx="1715453" cy="646331"/>
          </a:xfrm>
          <a:prstGeom prst="rect">
            <a:avLst/>
          </a:prstGeom>
          <a:noFill/>
        </p:spPr>
        <p:txBody>
          <a:bodyPr wrap="square" rtlCol="0">
            <a:spAutoFit/>
          </a:bodyPr>
          <a:lstStyle/>
          <a:p>
            <a:pPr algn="ctr"/>
            <a:r>
              <a:rPr lang="pt-BR" dirty="0"/>
              <a:t>O que é a verdade?</a:t>
            </a:r>
          </a:p>
        </p:txBody>
      </p:sp>
      <p:cxnSp>
        <p:nvCxnSpPr>
          <p:cNvPr id="45" name="Conector de seta reta 44"/>
          <p:cNvCxnSpPr>
            <a:stCxn id="37" idx="2"/>
            <a:endCxn id="47" idx="0"/>
          </p:cNvCxnSpPr>
          <p:nvPr/>
        </p:nvCxnSpPr>
        <p:spPr>
          <a:xfrm flipH="1">
            <a:off x="4990463" y="2466201"/>
            <a:ext cx="1" cy="6001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CaixaDeTexto 46"/>
          <p:cNvSpPr txBox="1"/>
          <p:nvPr/>
        </p:nvSpPr>
        <p:spPr>
          <a:xfrm>
            <a:off x="3885959" y="3066366"/>
            <a:ext cx="2209008" cy="646331"/>
          </a:xfrm>
          <a:prstGeom prst="rect">
            <a:avLst/>
          </a:prstGeom>
          <a:noFill/>
        </p:spPr>
        <p:txBody>
          <a:bodyPr wrap="square" rtlCol="0">
            <a:spAutoFit/>
          </a:bodyPr>
          <a:lstStyle/>
          <a:p>
            <a:pPr algn="ctr"/>
            <a:r>
              <a:rPr lang="pt-BR" dirty="0"/>
              <a:t>Somente as EXPERIÊNCIAS</a:t>
            </a:r>
          </a:p>
        </p:txBody>
      </p:sp>
      <p:cxnSp>
        <p:nvCxnSpPr>
          <p:cNvPr id="52" name="Conector de seta reta 51"/>
          <p:cNvCxnSpPr>
            <a:stCxn id="47" idx="2"/>
            <a:endCxn id="54" idx="0"/>
          </p:cNvCxnSpPr>
          <p:nvPr/>
        </p:nvCxnSpPr>
        <p:spPr>
          <a:xfrm>
            <a:off x="4990463" y="3712697"/>
            <a:ext cx="6353" cy="5495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CaixaDeTexto 53"/>
          <p:cNvSpPr txBox="1"/>
          <p:nvPr/>
        </p:nvSpPr>
        <p:spPr>
          <a:xfrm>
            <a:off x="3371535" y="4262289"/>
            <a:ext cx="3250562" cy="1477328"/>
          </a:xfrm>
          <a:prstGeom prst="rect">
            <a:avLst/>
          </a:prstGeom>
          <a:noFill/>
        </p:spPr>
        <p:txBody>
          <a:bodyPr wrap="square" rtlCol="0">
            <a:spAutoFit/>
          </a:bodyPr>
          <a:lstStyle/>
          <a:p>
            <a:pPr algn="ctr"/>
            <a:r>
              <a:rPr lang="pt-BR" dirty="0"/>
              <a:t>“O positivismo derivou do cientificismo, isto é, da crença no poder exclusivo e absoluto da razão humana em conhecer a realidade.”</a:t>
            </a:r>
          </a:p>
        </p:txBody>
      </p:sp>
      <p:sp>
        <p:nvSpPr>
          <p:cNvPr id="60" name="Título 1"/>
          <p:cNvSpPr txBox="1">
            <a:spLocks/>
          </p:cNvSpPr>
          <p:nvPr/>
        </p:nvSpPr>
        <p:spPr>
          <a:xfrm>
            <a:off x="289325" y="2194167"/>
            <a:ext cx="2529147" cy="544068"/>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ct val="0"/>
              </a:spcBef>
              <a:buFont typeface="Arial" pitchFamily="34" charset="0"/>
              <a:buNone/>
              <a:defRPr sz="3400" kern="1200">
                <a:solidFill>
                  <a:schemeClr val="tx1">
                    <a:lumMod val="95000"/>
                    <a:lumOff val="5000"/>
                  </a:schemeClr>
                </a:solidFill>
                <a:latin typeface="+mj-lt"/>
                <a:ea typeface="+mj-ea"/>
                <a:cs typeface="+mj-cs"/>
              </a:defRPr>
            </a:lvl1pPr>
          </a:lstStyle>
          <a:p>
            <a:r>
              <a:rPr lang="pt-BR" sz="2400" dirty="0"/>
              <a:t>Estado Teológico</a:t>
            </a:r>
          </a:p>
        </p:txBody>
      </p:sp>
      <p:sp>
        <p:nvSpPr>
          <p:cNvPr id="62" name="CaixaDeTexto 61"/>
          <p:cNvSpPr txBox="1"/>
          <p:nvPr/>
        </p:nvSpPr>
        <p:spPr>
          <a:xfrm>
            <a:off x="642763" y="3528031"/>
            <a:ext cx="1822269" cy="369332"/>
          </a:xfrm>
          <a:prstGeom prst="rect">
            <a:avLst/>
          </a:prstGeom>
          <a:noFill/>
        </p:spPr>
        <p:txBody>
          <a:bodyPr wrap="square" rtlCol="0">
            <a:spAutoFit/>
          </a:bodyPr>
          <a:lstStyle/>
          <a:p>
            <a:pPr algn="ctr"/>
            <a:r>
              <a:rPr lang="pt-BR" dirty="0"/>
              <a:t>DESCARTADO</a:t>
            </a:r>
          </a:p>
        </p:txBody>
      </p:sp>
      <p:cxnSp>
        <p:nvCxnSpPr>
          <p:cNvPr id="63" name="Conector de seta reta 62"/>
          <p:cNvCxnSpPr>
            <a:stCxn id="62" idx="2"/>
            <a:endCxn id="64" idx="0"/>
          </p:cNvCxnSpPr>
          <p:nvPr/>
        </p:nvCxnSpPr>
        <p:spPr>
          <a:xfrm flipH="1">
            <a:off x="1553897" y="3897363"/>
            <a:ext cx="1" cy="6419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CaixaDeTexto 63"/>
          <p:cNvSpPr txBox="1"/>
          <p:nvPr/>
        </p:nvSpPr>
        <p:spPr>
          <a:xfrm>
            <a:off x="495805" y="4539288"/>
            <a:ext cx="2116183" cy="923330"/>
          </a:xfrm>
          <a:prstGeom prst="rect">
            <a:avLst/>
          </a:prstGeom>
          <a:noFill/>
        </p:spPr>
        <p:txBody>
          <a:bodyPr wrap="square" rtlCol="0">
            <a:spAutoFit/>
          </a:bodyPr>
          <a:lstStyle/>
          <a:p>
            <a:pPr algn="ctr"/>
            <a:r>
              <a:rPr lang="pt-BR" dirty="0"/>
              <a:t>Não existe uma verificação prática de que Deus existe</a:t>
            </a:r>
          </a:p>
        </p:txBody>
      </p:sp>
      <p:cxnSp>
        <p:nvCxnSpPr>
          <p:cNvPr id="75" name="Conector de seta reta 74"/>
          <p:cNvCxnSpPr>
            <a:stCxn id="60" idx="2"/>
            <a:endCxn id="62" idx="0"/>
          </p:cNvCxnSpPr>
          <p:nvPr/>
        </p:nvCxnSpPr>
        <p:spPr>
          <a:xfrm flipH="1">
            <a:off x="1553898" y="2738235"/>
            <a:ext cx="1" cy="7897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6967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fade">
                                      <p:cBhvr>
                                        <p:cTn id="23" dur="500"/>
                                        <p:tgtEl>
                                          <p:spTgt spid="2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9"/>
                                        </p:tgtEl>
                                        <p:attrNameLst>
                                          <p:attrName>style.visibility</p:attrName>
                                        </p:attrNameLst>
                                      </p:cBhvr>
                                      <p:to>
                                        <p:strVal val="visible"/>
                                      </p:to>
                                    </p:set>
                                    <p:animEffect transition="in" filter="fade">
                                      <p:cBhvr>
                                        <p:cTn id="26" dur="500"/>
                                        <p:tgtEl>
                                          <p:spTgt spid="2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500"/>
                                        <p:tgtEl>
                                          <p:spTgt spid="2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fade">
                                      <p:cBhvr>
                                        <p:cTn id="34" dur="500"/>
                                        <p:tgtEl>
                                          <p:spTgt spid="26"/>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fade">
                                      <p:cBhvr>
                                        <p:cTn id="37" dur="500"/>
                                        <p:tgtEl>
                                          <p:spTgt spid="32"/>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fade">
                                      <p:cBhvr>
                                        <p:cTn id="40" dur="500"/>
                                        <p:tgtEl>
                                          <p:spTgt spid="3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7"/>
                                        </p:tgtEl>
                                        <p:attrNameLst>
                                          <p:attrName>style.visibility</p:attrName>
                                        </p:attrNameLst>
                                      </p:cBhvr>
                                      <p:to>
                                        <p:strVal val="visible"/>
                                      </p:to>
                                    </p:set>
                                    <p:animEffect transition="in" filter="fade">
                                      <p:cBhvr>
                                        <p:cTn id="45" dur="500"/>
                                        <p:tgtEl>
                                          <p:spTgt spid="37"/>
                                        </p:tgtEl>
                                      </p:cBhvr>
                                    </p:animEffect>
                                  </p:childTnLst>
                                </p:cTn>
                              </p:par>
                              <p:par>
                                <p:cTn id="46" presetID="10" presetClass="entr" presetSubtype="0" fill="hold" nodeType="withEffect">
                                  <p:stCondLst>
                                    <p:cond delay="0"/>
                                  </p:stCondLst>
                                  <p:childTnLst>
                                    <p:set>
                                      <p:cBhvr>
                                        <p:cTn id="47" dur="1" fill="hold">
                                          <p:stCondLst>
                                            <p:cond delay="0"/>
                                          </p:stCondLst>
                                        </p:cTn>
                                        <p:tgtEl>
                                          <p:spTgt spid="45"/>
                                        </p:tgtEl>
                                        <p:attrNameLst>
                                          <p:attrName>style.visibility</p:attrName>
                                        </p:attrNameLst>
                                      </p:cBhvr>
                                      <p:to>
                                        <p:strVal val="visible"/>
                                      </p:to>
                                    </p:set>
                                    <p:animEffect transition="in" filter="fade">
                                      <p:cBhvr>
                                        <p:cTn id="48" dur="500"/>
                                        <p:tgtEl>
                                          <p:spTgt spid="45"/>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47"/>
                                        </p:tgtEl>
                                        <p:attrNameLst>
                                          <p:attrName>style.visibility</p:attrName>
                                        </p:attrNameLst>
                                      </p:cBhvr>
                                      <p:to>
                                        <p:strVal val="visible"/>
                                      </p:to>
                                    </p:set>
                                    <p:animEffect transition="in" filter="fade">
                                      <p:cBhvr>
                                        <p:cTn id="51" dur="500"/>
                                        <p:tgtEl>
                                          <p:spTgt spid="47"/>
                                        </p:tgtEl>
                                      </p:cBhvr>
                                    </p:animEffect>
                                  </p:childTnLst>
                                </p:cTn>
                              </p:par>
                              <p:par>
                                <p:cTn id="52" presetID="10" presetClass="entr" presetSubtype="0" fill="hold" nodeType="withEffect">
                                  <p:stCondLst>
                                    <p:cond delay="0"/>
                                  </p:stCondLst>
                                  <p:childTnLst>
                                    <p:set>
                                      <p:cBhvr>
                                        <p:cTn id="53" dur="1" fill="hold">
                                          <p:stCondLst>
                                            <p:cond delay="0"/>
                                          </p:stCondLst>
                                        </p:cTn>
                                        <p:tgtEl>
                                          <p:spTgt spid="52"/>
                                        </p:tgtEl>
                                        <p:attrNameLst>
                                          <p:attrName>style.visibility</p:attrName>
                                        </p:attrNameLst>
                                      </p:cBhvr>
                                      <p:to>
                                        <p:strVal val="visible"/>
                                      </p:to>
                                    </p:set>
                                    <p:animEffect transition="in" filter="fade">
                                      <p:cBhvr>
                                        <p:cTn id="54" dur="500"/>
                                        <p:tgtEl>
                                          <p:spTgt spid="52"/>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54"/>
                                        </p:tgtEl>
                                        <p:attrNameLst>
                                          <p:attrName>style.visibility</p:attrName>
                                        </p:attrNameLst>
                                      </p:cBhvr>
                                      <p:to>
                                        <p:strVal val="visible"/>
                                      </p:to>
                                    </p:set>
                                    <p:animEffect transition="in" filter="fade">
                                      <p:cBhvr>
                                        <p:cTn id="57" dur="500"/>
                                        <p:tgtEl>
                                          <p:spTgt spid="54"/>
                                        </p:tgtEl>
                                      </p:cBhvr>
                                    </p:animEffect>
                                  </p:childTnLst>
                                </p:cTn>
                              </p:par>
                              <p:par>
                                <p:cTn id="58" presetID="10" presetClass="entr" presetSubtype="0" fill="hold" nodeType="withEffect">
                                  <p:stCondLst>
                                    <p:cond delay="0"/>
                                  </p:stCondLst>
                                  <p:childTnLst>
                                    <p:set>
                                      <p:cBhvr>
                                        <p:cTn id="59" dur="1" fill="hold">
                                          <p:stCondLst>
                                            <p:cond delay="0"/>
                                          </p:stCondLst>
                                        </p:cTn>
                                        <p:tgtEl>
                                          <p:spTgt spid="35"/>
                                        </p:tgtEl>
                                        <p:attrNameLst>
                                          <p:attrName>style.visibility</p:attrName>
                                        </p:attrNameLst>
                                      </p:cBhvr>
                                      <p:to>
                                        <p:strVal val="visible"/>
                                      </p:to>
                                    </p:set>
                                    <p:animEffect transition="in" filter="fade">
                                      <p:cBhvr>
                                        <p:cTn id="60" dur="500"/>
                                        <p:tgtEl>
                                          <p:spTgt spid="35"/>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60"/>
                                        </p:tgtEl>
                                        <p:attrNameLst>
                                          <p:attrName>style.visibility</p:attrName>
                                        </p:attrNameLst>
                                      </p:cBhvr>
                                      <p:to>
                                        <p:strVal val="visible"/>
                                      </p:to>
                                    </p:set>
                                    <p:animEffect transition="in" filter="fade">
                                      <p:cBhvr>
                                        <p:cTn id="65" dur="500"/>
                                        <p:tgtEl>
                                          <p:spTgt spid="60"/>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62"/>
                                        </p:tgtEl>
                                        <p:attrNameLst>
                                          <p:attrName>style.visibility</p:attrName>
                                        </p:attrNameLst>
                                      </p:cBhvr>
                                      <p:to>
                                        <p:strVal val="visible"/>
                                      </p:to>
                                    </p:set>
                                    <p:animEffect transition="in" filter="fade">
                                      <p:cBhvr>
                                        <p:cTn id="68" dur="500"/>
                                        <p:tgtEl>
                                          <p:spTgt spid="62"/>
                                        </p:tgtEl>
                                      </p:cBhvr>
                                    </p:animEffect>
                                  </p:childTnLst>
                                </p:cTn>
                              </p:par>
                              <p:par>
                                <p:cTn id="69" presetID="10" presetClass="entr" presetSubtype="0" fill="hold" nodeType="withEffect">
                                  <p:stCondLst>
                                    <p:cond delay="0"/>
                                  </p:stCondLst>
                                  <p:childTnLst>
                                    <p:set>
                                      <p:cBhvr>
                                        <p:cTn id="70" dur="1" fill="hold">
                                          <p:stCondLst>
                                            <p:cond delay="0"/>
                                          </p:stCondLst>
                                        </p:cTn>
                                        <p:tgtEl>
                                          <p:spTgt spid="63"/>
                                        </p:tgtEl>
                                        <p:attrNameLst>
                                          <p:attrName>style.visibility</p:attrName>
                                        </p:attrNameLst>
                                      </p:cBhvr>
                                      <p:to>
                                        <p:strVal val="visible"/>
                                      </p:to>
                                    </p:set>
                                    <p:animEffect transition="in" filter="fade">
                                      <p:cBhvr>
                                        <p:cTn id="71" dur="500"/>
                                        <p:tgtEl>
                                          <p:spTgt spid="63"/>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64"/>
                                        </p:tgtEl>
                                        <p:attrNameLst>
                                          <p:attrName>style.visibility</p:attrName>
                                        </p:attrNameLst>
                                      </p:cBhvr>
                                      <p:to>
                                        <p:strVal val="visible"/>
                                      </p:to>
                                    </p:set>
                                    <p:animEffect transition="in" filter="fade">
                                      <p:cBhvr>
                                        <p:cTn id="74" dur="500"/>
                                        <p:tgtEl>
                                          <p:spTgt spid="64"/>
                                        </p:tgtEl>
                                      </p:cBhvr>
                                    </p:animEffect>
                                  </p:childTnLst>
                                </p:cTn>
                              </p:par>
                              <p:par>
                                <p:cTn id="75" presetID="10" presetClass="entr" presetSubtype="0" fill="hold" nodeType="withEffect">
                                  <p:stCondLst>
                                    <p:cond delay="0"/>
                                  </p:stCondLst>
                                  <p:childTnLst>
                                    <p:set>
                                      <p:cBhvr>
                                        <p:cTn id="76" dur="1" fill="hold">
                                          <p:stCondLst>
                                            <p:cond delay="0"/>
                                          </p:stCondLst>
                                        </p:cTn>
                                        <p:tgtEl>
                                          <p:spTgt spid="75"/>
                                        </p:tgtEl>
                                        <p:attrNameLst>
                                          <p:attrName>style.visibility</p:attrName>
                                        </p:attrNameLst>
                                      </p:cBhvr>
                                      <p:to>
                                        <p:strVal val="visible"/>
                                      </p:to>
                                    </p:set>
                                    <p:animEffect transition="in" filter="fade">
                                      <p:cBhvr>
                                        <p:cTn id="77"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5" grpId="0"/>
      <p:bldP spid="25" grpId="0" animBg="1"/>
      <p:bldP spid="26" grpId="0"/>
      <p:bldP spid="29" grpId="0"/>
      <p:bldP spid="32" grpId="0"/>
      <p:bldP spid="33" grpId="0"/>
      <p:bldP spid="37" grpId="0"/>
      <p:bldP spid="47" grpId="0"/>
      <p:bldP spid="54" grpId="0"/>
      <p:bldP spid="60" grpId="0"/>
      <p:bldP spid="62" grpId="0"/>
      <p:bldP spid="6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117566" y="404949"/>
            <a:ext cx="4663440" cy="1754326"/>
          </a:xfrm>
          <a:prstGeom prst="rect">
            <a:avLst/>
          </a:prstGeom>
          <a:noFill/>
        </p:spPr>
        <p:txBody>
          <a:bodyPr wrap="square" rtlCol="0">
            <a:spAutoFit/>
          </a:bodyPr>
          <a:lstStyle/>
          <a:p>
            <a:pPr algn="ctr"/>
            <a:r>
              <a:rPr lang="pt-BR" dirty="0"/>
              <a:t>“Comte afirma que apenas uma </a:t>
            </a:r>
            <a:r>
              <a:rPr lang="pt-BR" dirty="0">
                <a:solidFill>
                  <a:srgbClr val="FF0000"/>
                </a:solidFill>
              </a:rPr>
              <a:t>elite</a:t>
            </a:r>
            <a:r>
              <a:rPr lang="pt-BR" dirty="0"/>
              <a:t> teria capacidade de desenvolver a parte frontal do cérebro, sede da faculdade superior, e conclui que a maioria dos seres humanos devem ser moldados e dirigidos a fim de garantir o progresso dentro da ordem”</a:t>
            </a:r>
          </a:p>
        </p:txBody>
      </p:sp>
      <p:cxnSp>
        <p:nvCxnSpPr>
          <p:cNvPr id="5" name="Conector de seta reta 4"/>
          <p:cNvCxnSpPr>
            <a:stCxn id="3" idx="3"/>
            <a:endCxn id="7" idx="1"/>
          </p:cNvCxnSpPr>
          <p:nvPr/>
        </p:nvCxnSpPr>
        <p:spPr>
          <a:xfrm>
            <a:off x="4781006" y="1282112"/>
            <a:ext cx="70539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CaixaDeTexto 6"/>
          <p:cNvSpPr txBox="1"/>
          <p:nvPr/>
        </p:nvSpPr>
        <p:spPr>
          <a:xfrm>
            <a:off x="5486399" y="958946"/>
            <a:ext cx="1854927" cy="646331"/>
          </a:xfrm>
          <a:prstGeom prst="rect">
            <a:avLst/>
          </a:prstGeom>
          <a:noFill/>
        </p:spPr>
        <p:txBody>
          <a:bodyPr wrap="square" rtlCol="0">
            <a:spAutoFit/>
          </a:bodyPr>
          <a:lstStyle/>
          <a:p>
            <a:pPr algn="ctr"/>
            <a:r>
              <a:rPr lang="pt-BR" dirty="0"/>
              <a:t>ORDEM E PROGRESSO</a:t>
            </a:r>
          </a:p>
        </p:txBody>
      </p:sp>
      <p:pic>
        <p:nvPicPr>
          <p:cNvPr id="1028" name="Picture 4" descr="http://www.agendaespiritabrasil.com.br/wp-content/uploads/2014/07/bandeira-do-brasil.jpeg?3946d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3409" y="178323"/>
            <a:ext cx="3432860" cy="2207578"/>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Conector de seta reta 12"/>
          <p:cNvCxnSpPr>
            <a:stCxn id="7" idx="3"/>
            <a:endCxn id="1028" idx="1"/>
          </p:cNvCxnSpPr>
          <p:nvPr/>
        </p:nvCxnSpPr>
        <p:spPr>
          <a:xfrm>
            <a:off x="7341326" y="1282112"/>
            <a:ext cx="109208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CaixaDeTexto 17"/>
          <p:cNvSpPr txBox="1"/>
          <p:nvPr/>
        </p:nvSpPr>
        <p:spPr>
          <a:xfrm>
            <a:off x="9144000" y="2385901"/>
            <a:ext cx="1685109" cy="307777"/>
          </a:xfrm>
          <a:prstGeom prst="rect">
            <a:avLst/>
          </a:prstGeom>
          <a:noFill/>
        </p:spPr>
        <p:txBody>
          <a:bodyPr wrap="square" rtlCol="0">
            <a:spAutoFit/>
          </a:bodyPr>
          <a:lstStyle/>
          <a:p>
            <a:r>
              <a:rPr lang="pt-BR" sz="1400" dirty="0"/>
              <a:t>Bandeira do Brasil</a:t>
            </a:r>
          </a:p>
        </p:txBody>
      </p:sp>
      <p:cxnSp>
        <p:nvCxnSpPr>
          <p:cNvPr id="20" name="Conector de seta reta 19"/>
          <p:cNvCxnSpPr>
            <a:stCxn id="7" idx="2"/>
            <a:endCxn id="22" idx="0"/>
          </p:cNvCxnSpPr>
          <p:nvPr/>
        </p:nvCxnSpPr>
        <p:spPr>
          <a:xfrm flipH="1">
            <a:off x="6413862" y="1605277"/>
            <a:ext cx="1" cy="13312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CaixaDeTexto 21"/>
          <p:cNvSpPr txBox="1"/>
          <p:nvPr/>
        </p:nvSpPr>
        <p:spPr>
          <a:xfrm>
            <a:off x="4762709" y="2936492"/>
            <a:ext cx="3302305" cy="1631216"/>
          </a:xfrm>
          <a:prstGeom prst="rect">
            <a:avLst/>
          </a:prstGeom>
          <a:noFill/>
        </p:spPr>
        <p:txBody>
          <a:bodyPr wrap="square" rtlCol="0">
            <a:spAutoFit/>
          </a:bodyPr>
          <a:lstStyle/>
          <a:p>
            <a:pPr algn="ctr"/>
            <a:r>
              <a:rPr lang="pt-BR" sz="2800" dirty="0"/>
              <a:t> </a:t>
            </a:r>
            <a:r>
              <a:rPr lang="pt-BR" dirty="0"/>
              <a:t>“</a:t>
            </a:r>
            <a:r>
              <a:rPr lang="pt-BR" b="1" dirty="0"/>
              <a:t>Nenhum grande </a:t>
            </a:r>
            <a:r>
              <a:rPr lang="pt-BR" b="1" i="1" dirty="0"/>
              <a:t>progresso </a:t>
            </a:r>
            <a:r>
              <a:rPr lang="pt-BR" b="1" dirty="0"/>
              <a:t>pode efetivamente se realizar se não tende finalmente para a evidente consolidação da </a:t>
            </a:r>
            <a:r>
              <a:rPr lang="pt-BR" b="1" i="1" dirty="0"/>
              <a:t>ordem</a:t>
            </a:r>
            <a:r>
              <a:rPr lang="pt-BR" b="1" dirty="0"/>
              <a:t>”.</a:t>
            </a:r>
            <a:endParaRPr lang="pt-BR" dirty="0">
              <a:solidFill>
                <a:schemeClr val="accent2"/>
              </a:solidFill>
            </a:endParaRPr>
          </a:p>
        </p:txBody>
      </p:sp>
    </p:spTree>
    <p:extLst>
      <p:ext uri="{BB962C8B-B14F-4D97-AF65-F5344CB8AC3E}">
        <p14:creationId xmlns:p14="http://schemas.microsoft.com/office/powerpoint/2010/main" val="3423167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par>
                                <p:cTn id="21" presetID="10" presetClass="entr" presetSubtype="0" fill="hold" nodeType="withEffect">
                                  <p:stCondLst>
                                    <p:cond delay="0"/>
                                  </p:stCondLst>
                                  <p:childTnLst>
                                    <p:set>
                                      <p:cBhvr>
                                        <p:cTn id="22" dur="1" fill="hold">
                                          <p:stCondLst>
                                            <p:cond delay="0"/>
                                          </p:stCondLst>
                                        </p:cTn>
                                        <p:tgtEl>
                                          <p:spTgt spid="1028"/>
                                        </p:tgtEl>
                                        <p:attrNameLst>
                                          <p:attrName>style.visibility</p:attrName>
                                        </p:attrNameLst>
                                      </p:cBhvr>
                                      <p:to>
                                        <p:strVal val="visible"/>
                                      </p:to>
                                    </p:set>
                                    <p:animEffect transition="in" filter="fade">
                                      <p:cBhvr>
                                        <p:cTn id="23" dur="500"/>
                                        <p:tgtEl>
                                          <p:spTgt spid="102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fade">
                                      <p:cBhvr>
                                        <p:cTn id="26" dur="500"/>
                                        <p:tgtEl>
                                          <p:spTgt spid="18"/>
                                        </p:tgtEl>
                                      </p:cBhvr>
                                    </p:animEffect>
                                  </p:childTnLst>
                                </p:cTn>
                              </p:par>
                              <p:par>
                                <p:cTn id="27" presetID="10"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fade">
                                      <p:cBhvr>
                                        <p:cTn id="29" dur="500"/>
                                        <p:tgtEl>
                                          <p:spTgt spid="2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18"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rot="10800000" flipV="1">
            <a:off x="1092925" y="5120641"/>
            <a:ext cx="9435737" cy="504226"/>
          </a:xfrm>
        </p:spPr>
        <p:txBody>
          <a:bodyPr>
            <a:normAutofit fontScale="90000"/>
          </a:bodyPr>
          <a:lstStyle/>
          <a:p>
            <a:r>
              <a:rPr lang="pt-BR" sz="2400" i="1" u="sng" dirty="0" smtClean="0"/>
              <a:t>Origem da Sociologia</a:t>
            </a:r>
            <a:br>
              <a:rPr lang="pt-BR" sz="2400" i="1" u="sng" dirty="0" smtClean="0"/>
            </a:br>
            <a:r>
              <a:rPr lang="pt-BR" sz="2000" dirty="0" smtClean="0"/>
              <a:t/>
            </a:r>
            <a:br>
              <a:rPr lang="pt-BR" sz="2000" dirty="0" smtClean="0"/>
            </a:br>
            <a:r>
              <a:rPr lang="pt-BR" sz="2000" dirty="0" smtClean="0"/>
              <a:t>  A sociologia, ciência que busca compreender os processos que ocorrem nas sociedades humanas, nasce no início do século 16 e consolida-se no século 19, como meio de entender as transformações decorrentes do desenvolvimento do capitalismo.</a:t>
            </a:r>
            <a:br>
              <a:rPr lang="pt-BR" sz="2000" dirty="0" smtClean="0"/>
            </a:br>
            <a:r>
              <a:rPr lang="pt-BR" sz="2000" dirty="0" smtClean="0"/>
              <a:t>  Decerto, as grandes navegações tiveram um papel fundamental no surgimento do pensamento sociológico, não só pelas transformações que as mesmas emplacaram (iniciou-se a globalização, sobretudo a comercial, universalizando a economia), mas também pelo que elas possibilitaram: Anos depois, o comércio ultramarino, que enriqueceu certa parte do contingente populacional, foi substituído pela atividade industrial, que só foi possível através dos maciços investimentos dos tais beneficiados pelo comércio, os burgueses.</a:t>
            </a:r>
            <a:br>
              <a:rPr lang="pt-BR" sz="2000" dirty="0" smtClean="0"/>
            </a:br>
            <a:r>
              <a:rPr lang="pt-BR" sz="2000" dirty="0" smtClean="0"/>
              <a:t>  Após este acontecimento denominado revolução industrial, outros processos de transformações começaram a ocorrer em todo o território europeu, como é o exemplo da revolução francesa, que impôs duras alterações de âmbito político, e o iluminismo, que subverteu o modo de pensar europeu.</a:t>
            </a:r>
            <a:br>
              <a:rPr lang="pt-BR" sz="2000" dirty="0" smtClean="0"/>
            </a:br>
            <a:r>
              <a:rPr lang="pt-BR" sz="2000" dirty="0" smtClean="0"/>
              <a:t>  Pode-se afirmar, portanto, que o surgimento da sociologia ocorre a partir da necessidade de compreender o conjunto de transformações operadas à estrutura econômica, política, cultural e social na sociedade europeia.</a:t>
            </a:r>
            <a:r>
              <a:rPr lang="pt-BR" dirty="0"/>
              <a:t/>
            </a:r>
            <a:br>
              <a:rPr lang="pt-BR" dirty="0"/>
            </a:br>
            <a:endParaRPr lang="pt-BR" dirty="0"/>
          </a:p>
        </p:txBody>
      </p:sp>
    </p:spTree>
    <p:extLst>
      <p:ext uri="{BB962C8B-B14F-4D97-AF65-F5344CB8AC3E}">
        <p14:creationId xmlns:p14="http://schemas.microsoft.com/office/powerpoint/2010/main" val="101122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heerBlue_16x9_TP103213468">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eerBlue_16x9_TP103213468.potx" id="{3048EDB5-64C7-4054-9600-5238D50FA2E3}" vid="{553598D6-CC02-4176-9AD7-0FBE95878EE8}"/>
    </a:ext>
  </a:ext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Apresentação com design de borda azul transparente (widescreen)</Template>
  <TotalTime>0</TotalTime>
  <Words>362</Words>
  <Application>Microsoft Office PowerPoint</Application>
  <PresentationFormat>Widescreen</PresentationFormat>
  <Paragraphs>56</Paragraphs>
  <Slides>6</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6</vt:i4>
      </vt:variant>
    </vt:vector>
  </HeadingPairs>
  <TitlesOfParts>
    <vt:vector size="10" baseType="lpstr">
      <vt:lpstr>Arial</vt:lpstr>
      <vt:lpstr>Constantia</vt:lpstr>
      <vt:lpstr>Wingdings</vt:lpstr>
      <vt:lpstr>SheerBlue_16x9_TP103213468</vt:lpstr>
      <vt:lpstr> Sociologia</vt:lpstr>
      <vt:lpstr>Sociedade</vt:lpstr>
      <vt:lpstr>Socialização</vt:lpstr>
      <vt:lpstr>Positivismo</vt:lpstr>
      <vt:lpstr>Apresentação do PowerPoint</vt:lpstr>
      <vt:lpstr>Origem da Sociologia    A sociologia, ciência que busca compreender os processos que ocorrem nas sociedades humanas, nasce no início do século 16 e consolida-se no século 19, como meio de entender as transformações decorrentes do desenvolvimento do capitalismo.   Decerto, as grandes navegações tiveram um papel fundamental no surgimento do pensamento sociológico, não só pelas transformações que as mesmas emplacaram (iniciou-se a globalização, sobretudo a comercial, universalizando a economia), mas também pelo que elas possibilitaram: Anos depois, o comércio ultramarino, que enriqueceu certa parte do contingente populacional, foi substituído pela atividade industrial, que só foi possível através dos maciços investimentos dos tais beneficiados pelo comércio, os burgueses.   Após este acontecimento denominado revolução industrial, outros processos de transformações começaram a ocorrer em todo o território europeu, como é o exemplo da revolução francesa, que impôs duras alterações de âmbito político, e o iluminismo, que subverteu o modo de pensar europeu.   Pode-se afirmar, portanto, que o surgimento da sociologia ocorre a partir da necessidade de compreender o conjunto de transformações operadas à estrutura econômica, política, cultural e social na sociedade europeia.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Filosofia e Sociologia</dc:title>
  <dc:creator/>
  <cp:keywords/>
  <cp:lastModifiedBy/>
  <cp:revision>2</cp:revision>
  <dcterms:created xsi:type="dcterms:W3CDTF">2016-03-09T21:49:12Z</dcterms:created>
  <dcterms:modified xsi:type="dcterms:W3CDTF">2018-04-05T21:00:55Z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