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7ECD-FAAC-E640-A3EB-BCE45F3DDE3E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7337-C17F-EF4E-99EE-04EF2B3DD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1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37337-C17F-EF4E-99EE-04EF2B3DD2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7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9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5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1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8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2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4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3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Período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Clássico</a:t>
            </a:r>
            <a:r>
              <a:rPr lang="en-US" dirty="0">
                <a:cs typeface="Calibri Light"/>
              </a:rPr>
              <a:t> e </a:t>
            </a:r>
            <a:r>
              <a:rPr lang="en-US" dirty="0" err="1">
                <a:cs typeface="Calibri Light"/>
              </a:rPr>
              <a:t>Helenístico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algn="just"/>
            <a:r>
              <a:rPr lang="en-US" b="1" dirty="0" err="1">
                <a:cs typeface="Calibri"/>
              </a:rPr>
              <a:t>Clássico</a:t>
            </a:r>
            <a:r>
              <a:rPr lang="en-US" b="1" dirty="0">
                <a:cs typeface="Calibri"/>
              </a:rPr>
              <a:t> - entre 500 </a:t>
            </a:r>
            <a:r>
              <a:rPr lang="en-US" b="1" dirty="0" err="1">
                <a:cs typeface="Calibri"/>
              </a:rPr>
              <a:t>a.C.</a:t>
            </a:r>
            <a:r>
              <a:rPr lang="en-US" b="1" dirty="0">
                <a:cs typeface="Calibri"/>
              </a:rPr>
              <a:t> e 338 </a:t>
            </a:r>
            <a:r>
              <a:rPr lang="en-US" b="1" dirty="0" err="1">
                <a:cs typeface="Calibri"/>
              </a:rPr>
              <a:t>a.C.</a:t>
            </a:r>
            <a:endParaRPr lang="en-US" dirty="0" err="1"/>
          </a:p>
          <a:p>
            <a:pPr algn="just"/>
            <a:r>
              <a:rPr lang="en-US" b="1" dirty="0" err="1">
                <a:cs typeface="Calibri"/>
              </a:rPr>
              <a:t>Helenístico</a:t>
            </a:r>
            <a:r>
              <a:rPr lang="en-US" b="1" dirty="0">
                <a:cs typeface="Calibri"/>
              </a:rPr>
              <a:t> - entre 338 </a:t>
            </a:r>
            <a:r>
              <a:rPr lang="en-US" b="1" dirty="0" err="1">
                <a:cs typeface="Calibri"/>
              </a:rPr>
              <a:t>a.C.</a:t>
            </a:r>
            <a:r>
              <a:rPr lang="en-US" b="1" dirty="0">
                <a:cs typeface="Calibri"/>
              </a:rPr>
              <a:t> e 146 </a:t>
            </a:r>
            <a:r>
              <a:rPr lang="en-US" b="1" dirty="0" err="1">
                <a:cs typeface="Calibri"/>
              </a:rPr>
              <a:t>a.C.</a:t>
            </a:r>
            <a:endParaRPr lang="en-US" dirty="0" err="1"/>
          </a:p>
          <a:p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D7ED7-0A5A-42F6-9694-70B50F0ADE85}"/>
              </a:ext>
            </a:extLst>
          </p:cNvPr>
          <p:cNvSpPr/>
          <p:nvPr/>
        </p:nvSpPr>
        <p:spPr>
          <a:xfrm>
            <a:off x="5883215" y="1720970"/>
            <a:ext cx="5333999" cy="4284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F8787-533A-4121-92C7-EA383921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321993"/>
            <a:ext cx="10127411" cy="1325563"/>
          </a:xfrm>
        </p:spPr>
        <p:txBody>
          <a:bodyPr/>
          <a:lstStyle/>
          <a:p>
            <a:r>
              <a:rPr lang="en-US" sz="2800" dirty="0" err="1">
                <a:cs typeface="Calibri Light"/>
              </a:rPr>
              <a:t>Reformas</a:t>
            </a:r>
            <a:r>
              <a:rPr lang="en-US" sz="2800" dirty="0">
                <a:cs typeface="Calibri Light"/>
              </a:rPr>
              <a:t> de </a:t>
            </a:r>
            <a:r>
              <a:rPr lang="en-US" sz="2800" dirty="0" err="1">
                <a:cs typeface="Calibri Light"/>
              </a:rPr>
              <a:t>Clístenes</a:t>
            </a:r>
            <a:r>
              <a:rPr lang="en-US" sz="2800" dirty="0">
                <a:cs typeface="Calibri Light"/>
              </a:rPr>
              <a:t> (</a:t>
            </a:r>
            <a:r>
              <a:rPr lang="en-US" sz="2800" dirty="0" err="1">
                <a:cs typeface="Calibri Light"/>
              </a:rPr>
              <a:t>instituição</a:t>
            </a:r>
            <a:r>
              <a:rPr lang="en-US" sz="2800" dirty="0">
                <a:cs typeface="Calibri Light"/>
              </a:rPr>
              <a:t> da </a:t>
            </a:r>
            <a:r>
              <a:rPr lang="en-US" sz="2800" dirty="0" err="1">
                <a:cs typeface="Calibri Light"/>
              </a:rPr>
              <a:t>democracia</a:t>
            </a:r>
            <a:r>
              <a:rPr lang="en-US" sz="2800" dirty="0">
                <a:cs typeface="Calibri Light"/>
              </a:rPr>
              <a:t> </a:t>
            </a:r>
            <a:r>
              <a:rPr lang="en-US" sz="2800" dirty="0" err="1">
                <a:cs typeface="Calibri Light"/>
              </a:rPr>
              <a:t>em</a:t>
            </a:r>
            <a:r>
              <a:rPr lang="en-US" sz="2800" dirty="0">
                <a:cs typeface="Calibri Light"/>
              </a:rPr>
              <a:t> Atenas) - </a:t>
            </a:r>
            <a:r>
              <a:rPr lang="en-US" sz="2800" dirty="0" err="1">
                <a:cs typeface="Calibri Light"/>
              </a:rPr>
              <a:t>Período</a:t>
            </a:r>
            <a:r>
              <a:rPr lang="en-US" sz="2800" dirty="0">
                <a:cs typeface="Calibri Light"/>
              </a:rPr>
              <a:t> </a:t>
            </a:r>
            <a:r>
              <a:rPr lang="en-US" sz="2800" dirty="0" err="1">
                <a:cs typeface="Calibri Light"/>
              </a:rPr>
              <a:t>Clássico</a:t>
            </a:r>
            <a:endParaRPr lang="en-US" sz="28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68E9-00E3-4A5B-A349-90F28EE42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743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</a:rPr>
              <a:t>Clístenes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dividiu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cidadãos</a:t>
            </a:r>
          </a:p>
          <a:p>
            <a:r>
              <a:rPr lang="en-US" dirty="0">
                <a:cs typeface="Calibri"/>
              </a:rPr>
              <a:t>da </a:t>
            </a:r>
            <a:r>
              <a:rPr lang="en-US" dirty="0" err="1">
                <a:cs typeface="Calibri"/>
              </a:rPr>
              <a:t>Ática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tribos</a:t>
            </a:r>
            <a:endParaRPr lang="en-US" dirty="0" err="1"/>
          </a:p>
          <a:p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bulé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passou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quinhentos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membros</a:t>
            </a:r>
          </a:p>
          <a:p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eclésia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ampliado</a:t>
            </a:r>
          </a:p>
          <a:p>
            <a:r>
              <a:rPr lang="en-US" dirty="0" err="1">
                <a:cs typeface="Calibri"/>
              </a:rPr>
              <a:t>Ostracismo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condenação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exílio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2782F-1AAD-46CF-9C99-BEBA15F67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6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Democracia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ateniense</a:t>
            </a:r>
            <a:r>
              <a:rPr lang="en-US" dirty="0">
                <a:cs typeface="Calibri" panose="020F0502020204030204"/>
              </a:rPr>
              <a:t>:</a:t>
            </a:r>
            <a:endParaRPr lang="en-US" dirty="0"/>
          </a:p>
          <a:p>
            <a:r>
              <a:rPr lang="en-US" i="1" dirty="0" err="1">
                <a:cs typeface="Calibri" panose="020F0502020204030204"/>
              </a:rPr>
              <a:t>Direta</a:t>
            </a:r>
          </a:p>
          <a:p>
            <a:r>
              <a:rPr lang="en-US" dirty="0">
                <a:cs typeface="Calibri" panose="020F0502020204030204"/>
              </a:rPr>
              <a:t>Cargos </a:t>
            </a:r>
            <a:r>
              <a:rPr lang="en-US" dirty="0" err="1">
                <a:cs typeface="Calibri" panose="020F0502020204030204"/>
              </a:rPr>
              <a:t>provisório</a:t>
            </a:r>
            <a:r>
              <a:rPr lang="en-US" dirty="0">
                <a:cs typeface="Calibri" panose="020F0502020204030204"/>
              </a:rPr>
              <a:t> e </a:t>
            </a:r>
            <a:r>
              <a:rPr lang="en-US" dirty="0" err="1">
                <a:cs typeface="Calibri" panose="020F0502020204030204"/>
              </a:rPr>
              <a:t>rotativo</a:t>
            </a:r>
            <a:r>
              <a:rPr lang="en-US" dirty="0">
                <a:cs typeface="Calibri" panose="020F0502020204030204"/>
              </a:rPr>
              <a:t> (</a:t>
            </a:r>
            <a:r>
              <a:rPr lang="en-US" i="1" dirty="0" err="1">
                <a:cs typeface="Calibri" panose="020F0502020204030204"/>
              </a:rPr>
              <a:t>sorteio</a:t>
            </a:r>
            <a:r>
              <a:rPr lang="en-US" dirty="0">
                <a:cs typeface="Calibri" panose="020F0502020204030204"/>
              </a:rPr>
              <a:t>)</a:t>
            </a:r>
          </a:p>
          <a:p>
            <a:r>
              <a:rPr lang="en-US" dirty="0" err="1">
                <a:cs typeface="Calibri" panose="020F0502020204030204"/>
              </a:rPr>
              <a:t>Isonomia</a:t>
            </a:r>
          </a:p>
          <a:p>
            <a:r>
              <a:rPr lang="en-US" dirty="0" err="1">
                <a:cs typeface="Calibri" panose="020F0502020204030204"/>
              </a:rPr>
              <a:t>Isocracia</a:t>
            </a:r>
          </a:p>
          <a:p>
            <a:r>
              <a:rPr lang="en-US" dirty="0" err="1">
                <a:cs typeface="Calibri" panose="020F0502020204030204"/>
              </a:rPr>
              <a:t>Ostracismo</a:t>
            </a:r>
            <a:r>
              <a:rPr lang="en-US" dirty="0">
                <a:cs typeface="Calibri" panose="020F0502020204030204"/>
              </a:rPr>
              <a:t> </a:t>
            </a:r>
          </a:p>
          <a:p>
            <a:r>
              <a:rPr lang="en-US" sz="1600" dirty="0" err="1">
                <a:cs typeface="Calibri" panose="020F0502020204030204"/>
              </a:rPr>
              <a:t>mistoforia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CB3CB-39A2-4554-93BB-31779725C5D7}"/>
              </a:ext>
            </a:extLst>
          </p:cNvPr>
          <p:cNvSpPr txBox="1"/>
          <p:nvPr/>
        </p:nvSpPr>
        <p:spPr>
          <a:xfrm>
            <a:off x="842513" y="5500778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cs typeface="Calibri"/>
              </a:rPr>
              <a:t>Apenas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cidadãos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estavam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inclusos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democracia</a:t>
            </a:r>
            <a:r>
              <a:rPr lang="en-US" sz="2000" dirty="0">
                <a:cs typeface="Calibri"/>
              </a:rPr>
              <a:t>!</a:t>
            </a:r>
            <a:endParaRPr lang="en-US" sz="2000" dirty="0" err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C2FAF-25B7-49FE-8024-34FAB6802A62}"/>
              </a:ext>
            </a:extLst>
          </p:cNvPr>
          <p:cNvSpPr txBox="1"/>
          <p:nvPr/>
        </p:nvSpPr>
        <p:spPr>
          <a:xfrm>
            <a:off x="3427742" y="5512459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político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esparta</a:t>
            </a:r>
            <a:r>
              <a:rPr lang="en-US" sz="2000" dirty="0"/>
              <a:t> </a:t>
            </a:r>
            <a:r>
              <a:rPr lang="en-US" sz="2000" dirty="0" err="1"/>
              <a:t>permanece</a:t>
            </a:r>
            <a:r>
              <a:rPr lang="en-US" sz="2000" dirty="0"/>
              <a:t> o </a:t>
            </a:r>
            <a:r>
              <a:rPr lang="en-US" sz="2000" dirty="0" err="1"/>
              <a:t>mesmo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99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355A-E3D1-46F5-A98B-FD5B58C2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cs typeface="Calibri Light" panose="020F0302020204030204"/>
              </a:rPr>
              <a:t>Guerras</a:t>
            </a:r>
            <a:r>
              <a:rPr lang="en-US" dirty="0">
                <a:cs typeface="Calibri Light" panose="020F0302020204030204"/>
              </a:rPr>
              <a:t> </a:t>
            </a:r>
            <a:r>
              <a:rPr lang="en-US" dirty="0" err="1">
                <a:cs typeface="Calibri Light" panose="020F0302020204030204"/>
              </a:rPr>
              <a:t>Médicas</a:t>
            </a:r>
            <a:r>
              <a:rPr lang="en-US" dirty="0">
                <a:cs typeface="Calibri Light" panose="020F0302020204030204"/>
              </a:rPr>
              <a:t> (490 </a:t>
            </a:r>
            <a:r>
              <a:rPr lang="en-US" dirty="0" err="1">
                <a:cs typeface="Calibri Light" panose="020F0302020204030204"/>
              </a:rPr>
              <a:t>a.C.</a:t>
            </a:r>
            <a:r>
              <a:rPr lang="en-US" dirty="0">
                <a:cs typeface="Calibri Light" panose="020F0302020204030204"/>
              </a:rPr>
              <a:t> e 479 </a:t>
            </a:r>
            <a:r>
              <a:rPr lang="en-US" dirty="0" err="1">
                <a:cs typeface="Calibri Light" panose="020F0302020204030204"/>
              </a:rPr>
              <a:t>a.C.</a:t>
            </a:r>
            <a:r>
              <a:rPr lang="en-US" dirty="0">
                <a:cs typeface="Calibri Light" panose="020F0302020204030204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149E-746A-457E-BF34-D2F995D4D3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Gregos</a:t>
            </a:r>
            <a:r>
              <a:rPr lang="en-US" dirty="0">
                <a:cs typeface="Calibri"/>
              </a:rPr>
              <a:t> X </a:t>
            </a:r>
            <a:r>
              <a:rPr lang="en-US" dirty="0" err="1">
                <a:cs typeface="Calibri"/>
              </a:rPr>
              <a:t>Persas</a:t>
            </a:r>
          </a:p>
          <a:p>
            <a:r>
              <a:rPr lang="en-US" dirty="0" err="1">
                <a:cs typeface="Calibri"/>
              </a:rPr>
              <a:t>Avanço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expansionismo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grego</a:t>
            </a:r>
          </a:p>
          <a:p>
            <a:r>
              <a:rPr lang="en-US" dirty="0">
                <a:cs typeface="Calibri"/>
              </a:rPr>
              <a:t>Interesse </a:t>
            </a:r>
            <a:r>
              <a:rPr lang="en-US" dirty="0" err="1">
                <a:cs typeface="Calibri"/>
              </a:rPr>
              <a:t>persa</a:t>
            </a:r>
            <a:r>
              <a:rPr lang="en-US" dirty="0">
                <a:cs typeface="Calibri"/>
              </a:rPr>
              <a:t> no </a:t>
            </a:r>
            <a:r>
              <a:rPr lang="en-US" dirty="0" err="1">
                <a:cs typeface="Calibri"/>
              </a:rPr>
              <a:t>controle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Mediterrâneo</a:t>
            </a:r>
          </a:p>
          <a:p>
            <a:r>
              <a:rPr lang="en-US" dirty="0">
                <a:cs typeface="Calibri"/>
              </a:rPr>
              <a:t>4 </a:t>
            </a:r>
            <a:r>
              <a:rPr lang="en-US" dirty="0" err="1">
                <a:cs typeface="Calibri"/>
              </a:rPr>
              <a:t>principais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batalhas</a:t>
            </a:r>
          </a:p>
          <a:p>
            <a:r>
              <a:rPr lang="en-US" dirty="0" err="1">
                <a:cs typeface="Calibri"/>
              </a:rPr>
              <a:t>Derrota</a:t>
            </a:r>
            <a:r>
              <a:rPr lang="en-US" dirty="0">
                <a:cs typeface="Calibri"/>
              </a:rPr>
              <a:t> dos </a:t>
            </a:r>
            <a:r>
              <a:rPr lang="en-US" dirty="0" err="1">
                <a:cs typeface="Calibri"/>
              </a:rPr>
              <a:t>persas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55A29-ADC9-4204-9E77-21C22F537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Hegemonia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ateniense</a:t>
            </a:r>
            <a:r>
              <a:rPr lang="en-US" dirty="0">
                <a:cs typeface="Calibri"/>
              </a:rPr>
              <a:t> – </a:t>
            </a:r>
            <a:r>
              <a:rPr lang="en-US" dirty="0" err="1">
                <a:cs typeface="Calibri"/>
              </a:rPr>
              <a:t>sai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prestigiada</a:t>
            </a:r>
            <a:r>
              <a:rPr lang="en-US" dirty="0">
                <a:cs typeface="Calibri"/>
              </a:rPr>
              <a:t> por </a:t>
            </a:r>
            <a:r>
              <a:rPr lang="en-US" dirty="0" err="1">
                <a:cs typeface="Calibri"/>
              </a:rPr>
              <a:t>suas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vitórias</a:t>
            </a:r>
          </a:p>
          <a:p>
            <a:r>
              <a:rPr lang="en-US" dirty="0" err="1">
                <a:cs typeface="Calibri"/>
              </a:rPr>
              <a:t>Confederação</a:t>
            </a:r>
            <a:r>
              <a:rPr lang="en-US" dirty="0">
                <a:cs typeface="Calibri"/>
              </a:rPr>
              <a:t> de Delos e do </a:t>
            </a:r>
            <a:r>
              <a:rPr lang="en-US" dirty="0" err="1">
                <a:cs typeface="Calibri"/>
              </a:rPr>
              <a:t>Peloponeso</a:t>
            </a:r>
            <a:r>
              <a:rPr lang="en-US" dirty="0">
                <a:cs typeface="Calibri"/>
              </a:rPr>
              <a:t> – </a:t>
            </a:r>
            <a:r>
              <a:rPr lang="en-US" dirty="0" err="1">
                <a:cs typeface="Calibri"/>
              </a:rPr>
              <a:t>prevenir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novos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ataques</a:t>
            </a:r>
          </a:p>
        </p:txBody>
      </p:sp>
    </p:spTree>
    <p:extLst>
      <p:ext uri="{BB962C8B-B14F-4D97-AF65-F5344CB8AC3E}">
        <p14:creationId xmlns:p14="http://schemas.microsoft.com/office/powerpoint/2010/main" val="26764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83CB-6AA2-495B-8A2B-8D641BF8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Desenvolvimento</a:t>
            </a:r>
            <a:r>
              <a:rPr lang="en-US" dirty="0">
                <a:cs typeface="Calibri Light"/>
              </a:rPr>
              <a:t> da </a:t>
            </a:r>
            <a:r>
              <a:rPr lang="en-US" dirty="0" err="1">
                <a:cs typeface="Calibri Light"/>
              </a:rPr>
              <a:t>democracia</a:t>
            </a:r>
            <a:r>
              <a:rPr lang="en-US" dirty="0">
                <a:cs typeface="Calibri Light"/>
              </a:rPr>
              <a:t> e </a:t>
            </a:r>
            <a:r>
              <a:rPr lang="en-US" dirty="0" err="1">
                <a:cs typeface="Calibri Light"/>
              </a:rPr>
              <a:t>arte</a:t>
            </a:r>
            <a:r>
              <a:rPr lang="en-US" dirty="0">
                <a:cs typeface="Calibri Light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2308-79EC-4A5C-BF96-E0B4979BE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565740"/>
            <a:ext cx="4718304" cy="33101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Péricles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mistoforia</a:t>
            </a:r>
          </a:p>
          <a:p>
            <a:r>
              <a:rPr lang="en-US" dirty="0">
                <a:cs typeface="Calibri"/>
              </a:rPr>
              <a:t>Atenas </a:t>
            </a:r>
            <a:r>
              <a:rPr lang="en-US" dirty="0" err="1">
                <a:cs typeface="Calibri"/>
              </a:rPr>
              <a:t>sem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dinheiro</a:t>
            </a:r>
          </a:p>
          <a:p>
            <a:r>
              <a:rPr lang="en-US" dirty="0">
                <a:cs typeface="Calibri"/>
              </a:rPr>
              <a:t>Poleis da </a:t>
            </a:r>
            <a:r>
              <a:rPr lang="en-US" dirty="0" err="1">
                <a:cs typeface="Calibri"/>
              </a:rPr>
              <a:t>Confd</a:t>
            </a:r>
            <a:r>
              <a:rPr lang="en-US" dirty="0">
                <a:cs typeface="Calibri"/>
              </a:rPr>
              <a:t>. de Delos </a:t>
            </a:r>
            <a:r>
              <a:rPr lang="en-US" dirty="0" err="1">
                <a:cs typeface="Calibri"/>
              </a:rPr>
              <a:t>mandavam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dinheiro</a:t>
            </a:r>
            <a:r>
              <a:rPr lang="en-US" dirty="0">
                <a:cs typeface="Calibri"/>
              </a:rPr>
              <a:t> para Atenas p/ </a:t>
            </a:r>
            <a:r>
              <a:rPr lang="en-US" dirty="0" err="1">
                <a:cs typeface="Calibri"/>
              </a:rPr>
              <a:t>manter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exército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sz="3600" dirty="0">
                <a:cs typeface="Calibri"/>
              </a:rPr>
              <a:t>( ͡° ͜ʖ </a:t>
            </a:r>
            <a:r>
              <a:rPr lang="en-US" sz="3600">
                <a:cs typeface="Calibri"/>
              </a:rPr>
              <a:t>͡°)</a:t>
            </a:r>
            <a:r>
              <a:rPr lang="pt-BR" sz="3600">
                <a:cs typeface="Calibri"/>
              </a:rPr>
              <a:t>  </a:t>
            </a:r>
            <a:r>
              <a:rPr lang="pt-BR" sz="2600">
                <a:cs typeface="Calibri"/>
              </a:rPr>
              <a:t>corrupção - desvio de dinheiro</a:t>
            </a:r>
            <a:endParaRPr lang="en-US" sz="2600" dirty="0">
              <a:cs typeface="Calibri"/>
            </a:endParaRPr>
          </a:p>
          <a:p>
            <a:r>
              <a:rPr lang="en-US" dirty="0">
                <a:cs typeface="Calibri"/>
              </a:rPr>
              <a:t>Atenas </a:t>
            </a:r>
            <a:r>
              <a:rPr lang="en-US" dirty="0" err="1">
                <a:cs typeface="Calibri"/>
              </a:rPr>
              <a:t>investiu</a:t>
            </a:r>
            <a:r>
              <a:rPr lang="en-US" dirty="0">
                <a:cs typeface="Calibri"/>
              </a:rPr>
              <a:t> no </a:t>
            </a:r>
            <a:r>
              <a:rPr lang="en-US" dirty="0" err="1">
                <a:cs typeface="Calibri"/>
              </a:rPr>
              <a:t>embelezamento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cidade</a:t>
            </a:r>
            <a:endParaRPr lang="en-US" sz="3600" dirty="0" err="1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2AFBBBF-C961-4F7A-8C62-AAC8E6A2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9" y="1637399"/>
            <a:ext cx="5446143" cy="3640713"/>
          </a:xfrm>
          <a:prstGeom prst="rect">
            <a:avLst/>
          </a:prstGeom>
        </p:spPr>
      </p:pic>
      <p:pic>
        <p:nvPicPr>
          <p:cNvPr id="5" name="Picture 5" descr="A statue of a person&#10;&#10;Description generated with very high confidence">
            <a:extLst>
              <a:ext uri="{FF2B5EF4-FFF2-40B4-BE49-F238E27FC236}">
                <a16:creationId xmlns:a16="http://schemas.microsoft.com/office/drawing/2014/main" id="{FBE97877-4E2D-43CE-8DAB-7A0B4CD4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2" y="1558506"/>
            <a:ext cx="2743200" cy="411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074A5C-FA1A-42A6-A927-DF47127E9A78}"/>
              </a:ext>
            </a:extLst>
          </p:cNvPr>
          <p:cNvSpPr/>
          <p:nvPr/>
        </p:nvSpPr>
        <p:spPr>
          <a:xfrm>
            <a:off x="5926348" y="1505310"/>
            <a:ext cx="5736564" cy="46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D098-FC2D-42A6-B8EC-A30FF8CA735C}"/>
              </a:ext>
            </a:extLst>
          </p:cNvPr>
          <p:cNvSpPr txBox="1"/>
          <p:nvPr/>
        </p:nvSpPr>
        <p:spPr>
          <a:xfrm>
            <a:off x="6779464" y="1963049"/>
            <a:ext cx="400840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Arte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Clássica</a:t>
            </a:r>
            <a:r>
              <a:rPr lang="en-US" sz="2800" dirty="0">
                <a:cs typeface="Calibri"/>
              </a:rPr>
              <a:t>: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Forte </a:t>
            </a:r>
            <a:r>
              <a:rPr lang="en-US" sz="2800" dirty="0" err="1">
                <a:cs typeface="Calibri"/>
              </a:rPr>
              <a:t>noção</a:t>
            </a:r>
            <a:r>
              <a:rPr lang="en-US" sz="2800" dirty="0">
                <a:cs typeface="Calibri"/>
              </a:rPr>
              <a:t> de </a:t>
            </a:r>
            <a:r>
              <a:rPr lang="en-US" sz="2800" dirty="0" err="1">
                <a:cs typeface="Calibri"/>
              </a:rPr>
              <a:t>realismo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Movimento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Serenidade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cs typeface="Calibri"/>
              </a:rPr>
              <a:t>Equlíbrio</a:t>
            </a:r>
            <a:r>
              <a:rPr lang="en-US" sz="2800" dirty="0">
                <a:cs typeface="Calibri"/>
              </a:rPr>
              <a:t> entre </a:t>
            </a:r>
            <a:r>
              <a:rPr lang="en-US" sz="2800" dirty="0" err="1">
                <a:cs typeface="Calibri"/>
              </a:rPr>
              <a:t>corpo</a:t>
            </a:r>
            <a:r>
              <a:rPr lang="en-US" sz="2800" dirty="0">
                <a:cs typeface="Calibri"/>
              </a:rPr>
              <a:t> e alma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CAB0-7F82-4E0A-AE20-A468AE02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Guerra do </a:t>
            </a:r>
            <a:r>
              <a:rPr lang="en-US" dirty="0" err="1">
                <a:cs typeface="Calibri Light"/>
              </a:rPr>
              <a:t>Peloponeso</a:t>
            </a:r>
            <a:r>
              <a:rPr lang="en-US" dirty="0">
                <a:cs typeface="Calibri Light"/>
              </a:rPr>
              <a:t> (</a:t>
            </a:r>
            <a:r>
              <a:rPr lang="pt-BR" dirty="0">
                <a:cs typeface="Calibri Light"/>
              </a:rPr>
              <a:t>431 a.C. – 404 a.C.)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4B09-E73E-4A87-893C-9B07B4133E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Motivação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Poleis </a:t>
            </a:r>
            <a:r>
              <a:rPr lang="en-US" dirty="0" err="1">
                <a:cs typeface="Calibri"/>
              </a:rPr>
              <a:t>insatisfeitas</a:t>
            </a:r>
            <a:r>
              <a:rPr lang="en-US" dirty="0">
                <a:cs typeface="Calibri"/>
              </a:rPr>
              <a:t> com a </a:t>
            </a:r>
            <a:r>
              <a:rPr lang="en-US" dirty="0" err="1">
                <a:cs typeface="Calibri"/>
              </a:rPr>
              <a:t>Confederação</a:t>
            </a:r>
            <a:r>
              <a:rPr lang="en-US" dirty="0">
                <a:cs typeface="Calibri"/>
              </a:rPr>
              <a:t> de Delos</a:t>
            </a:r>
          </a:p>
          <a:p>
            <a:r>
              <a:rPr lang="en-US" dirty="0" err="1">
                <a:cs typeface="Calibri"/>
              </a:rPr>
              <a:t>Rivalidade</a:t>
            </a:r>
            <a:r>
              <a:rPr lang="en-US" dirty="0">
                <a:cs typeface="Calibri"/>
              </a:rPr>
              <a:t> entre Esparta e Atenas</a:t>
            </a:r>
          </a:p>
          <a:p>
            <a:r>
              <a:rPr lang="en-US" dirty="0" err="1">
                <a:cs typeface="Calibri"/>
              </a:rPr>
              <a:t>Oligarquias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Democracias</a:t>
            </a:r>
          </a:p>
          <a:p>
            <a:r>
              <a:rPr lang="en-US" dirty="0" err="1">
                <a:cs typeface="Calibri"/>
              </a:rPr>
              <a:t>Autonomia</a:t>
            </a:r>
            <a:r>
              <a:rPr lang="en-US" dirty="0">
                <a:cs typeface="Calibri"/>
              </a:rPr>
              <a:t> das poleis X </a:t>
            </a:r>
            <a:r>
              <a:rPr lang="en-US" dirty="0" err="1">
                <a:cs typeface="Calibri"/>
              </a:rPr>
              <a:t>unidade</a:t>
            </a:r>
            <a:r>
              <a:rPr lang="en-US" dirty="0">
                <a:cs typeface="Calibri"/>
              </a:rPr>
              <a:t> das Poleis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1B153-0019-4033-A75D-59F60C94BB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Gregos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gregos</a:t>
            </a:r>
          </a:p>
          <a:p>
            <a:r>
              <a:rPr lang="en-US" dirty="0">
                <a:cs typeface="Calibri"/>
              </a:rPr>
              <a:t>Atenas </a:t>
            </a:r>
            <a:r>
              <a:rPr lang="en-US" dirty="0" err="1">
                <a:cs typeface="Calibri"/>
              </a:rPr>
              <a:t>derrotada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destruição</a:t>
            </a:r>
            <a:r>
              <a:rPr lang="en-US" dirty="0">
                <a:cs typeface="Calibri"/>
              </a:rPr>
              <a:t> da Liga de Delos e da </a:t>
            </a:r>
            <a:r>
              <a:rPr lang="en-US" dirty="0" err="1">
                <a:cs typeface="Calibri"/>
              </a:rPr>
              <a:t>Democracia</a:t>
            </a:r>
          </a:p>
          <a:p>
            <a:r>
              <a:rPr lang="en-US" dirty="0" err="1">
                <a:cs typeface="Calibri"/>
              </a:rPr>
              <a:t>Hegemonia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espartana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curta</a:t>
            </a:r>
            <a:r>
              <a:rPr lang="en-US" dirty="0">
                <a:cs typeface="Calibri"/>
              </a:rPr>
              <a:t> e </a:t>
            </a:r>
            <a:r>
              <a:rPr lang="en-US" dirty="0" err="1">
                <a:cs typeface="Calibri"/>
              </a:rPr>
              <a:t>violenta</a:t>
            </a:r>
          </a:p>
          <a:p>
            <a:r>
              <a:rPr lang="en-US" dirty="0" err="1">
                <a:cs typeface="Calibri"/>
              </a:rPr>
              <a:t>Hegemonia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tebana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derrotou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esparta</a:t>
            </a:r>
          </a:p>
          <a:p>
            <a:r>
              <a:rPr lang="en-US" dirty="0" err="1">
                <a:cs typeface="Calibri"/>
              </a:rPr>
              <a:t>Enfraquecimento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todo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mundo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grego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3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9DEB-1B97-44B7-914C-F262C7B9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Domínio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macêdonico</a:t>
            </a:r>
            <a:r>
              <a:rPr lang="en-US" dirty="0">
                <a:cs typeface="Calibri Light"/>
              </a:rPr>
              <a:t>         </a:t>
            </a:r>
            <a:r>
              <a:rPr lang="en-US" dirty="0" err="1">
                <a:cs typeface="Calibri Light"/>
              </a:rPr>
              <a:t>Período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Helenístico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C605-ED02-423D-B522-E24C53072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548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cs typeface="Calibri"/>
              </a:rPr>
              <a:t>Enfraquecimento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mundo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grego</a:t>
            </a:r>
          </a:p>
          <a:p>
            <a:r>
              <a:rPr lang="en-US" dirty="0" err="1">
                <a:cs typeface="Calibri"/>
              </a:rPr>
              <a:t>Expansionismo</a:t>
            </a:r>
            <a:r>
              <a:rPr lang="en-US" dirty="0">
                <a:cs typeface="Calibri"/>
              </a:rPr>
              <a:t> do </a:t>
            </a:r>
            <a:r>
              <a:rPr lang="en-US" dirty="0" err="1">
                <a:cs typeface="Calibri"/>
              </a:rPr>
              <a:t>Império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macedônico</a:t>
            </a:r>
          </a:p>
          <a:p>
            <a:r>
              <a:rPr lang="en-US" dirty="0" err="1">
                <a:cs typeface="Calibri"/>
              </a:rPr>
              <a:t>Grécia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dominada</a:t>
            </a:r>
            <a:r>
              <a:rPr lang="en-US" dirty="0">
                <a:cs typeface="Calibri"/>
              </a:rPr>
              <a:t> por Filipe II e Alexandre, o Grande)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539BD-916C-4B88-9191-DF2F9F9DF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155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cs typeface="Calibri"/>
              </a:rPr>
              <a:t>Cultura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Helenística</a:t>
            </a:r>
          </a:p>
          <a:p>
            <a:r>
              <a:rPr lang="en-US" dirty="0" err="1">
                <a:cs typeface="Calibri"/>
              </a:rPr>
              <a:t>Fusão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cultura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grega</a:t>
            </a:r>
            <a:r>
              <a:rPr lang="en-US" dirty="0">
                <a:cs typeface="Calibri"/>
              </a:rPr>
              <a:t> com a </a:t>
            </a:r>
            <a:r>
              <a:rPr lang="en-US" dirty="0" err="1">
                <a:cs typeface="Calibri"/>
              </a:rPr>
              <a:t>cultura</a:t>
            </a:r>
            <a:r>
              <a:rPr lang="en-US" dirty="0">
                <a:cs typeface="Calibri"/>
              </a:rPr>
              <a:t> oriental</a:t>
            </a:r>
          </a:p>
          <a:p>
            <a:r>
              <a:rPr lang="en-US" dirty="0" err="1">
                <a:cs typeface="Calibri"/>
              </a:rPr>
              <a:t>Expressa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dor</a:t>
            </a:r>
            <a:r>
              <a:rPr lang="en-US" dirty="0">
                <a:cs typeface="Calibri"/>
              </a:rPr>
              <a:t> e </a:t>
            </a:r>
            <a:r>
              <a:rPr lang="en-US" dirty="0" err="1">
                <a:cs typeface="Calibri"/>
              </a:rPr>
              <a:t>violência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Alexandre – </a:t>
            </a:r>
            <a:r>
              <a:rPr lang="en-US" dirty="0" err="1">
                <a:cs typeface="Calibri"/>
              </a:rPr>
              <a:t>dava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autonomia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culta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conquistados</a:t>
            </a:r>
            <a:r>
              <a:rPr lang="en-US" dirty="0">
                <a:cs typeface="Calibri"/>
              </a:rPr>
              <a:t> e </a:t>
            </a:r>
            <a:r>
              <a:rPr lang="en-US" dirty="0" err="1">
                <a:cs typeface="Calibri"/>
              </a:rPr>
              <a:t>unia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cultura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grega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5C5F04-9144-477F-9BCE-5CAF7E7FD790}"/>
              </a:ext>
            </a:extLst>
          </p:cNvPr>
          <p:cNvCxnSpPr/>
          <p:nvPr/>
        </p:nvCxnSpPr>
        <p:spPr>
          <a:xfrm flipV="1">
            <a:off x="5782574" y="1025105"/>
            <a:ext cx="1015041" cy="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2ADE86-7046-42C4-8ED3-72B9B6BAE298}"/>
              </a:ext>
            </a:extLst>
          </p:cNvPr>
          <p:cNvSpPr txBox="1"/>
          <p:nvPr/>
        </p:nvSpPr>
        <p:spPr>
          <a:xfrm>
            <a:off x="1042898" y="5169200"/>
            <a:ext cx="6179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Após</a:t>
            </a:r>
            <a:r>
              <a:rPr lang="en-US" sz="2400" dirty="0"/>
              <a:t> a </a:t>
            </a:r>
            <a:r>
              <a:rPr lang="en-US" sz="2400" dirty="0" err="1"/>
              <a:t>morte</a:t>
            </a:r>
            <a:r>
              <a:rPr lang="en-US" sz="2400" dirty="0"/>
              <a:t> de Alexandre, o Grande, o </a:t>
            </a:r>
            <a:r>
              <a:rPr lang="en-US" sz="2400" dirty="0" err="1"/>
              <a:t>império</a:t>
            </a:r>
            <a:r>
              <a:rPr lang="en-US" sz="2400" dirty="0"/>
              <a:t>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dividido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diversos</a:t>
            </a:r>
            <a:r>
              <a:rPr lang="en-US" sz="2400" dirty="0"/>
              <a:t> </a:t>
            </a:r>
            <a:r>
              <a:rPr lang="en-US" sz="2400" dirty="0" err="1"/>
              <a:t>reinos</a:t>
            </a:r>
            <a:r>
              <a:rPr lang="en-US" sz="2400" dirty="0"/>
              <a:t> </a:t>
            </a:r>
            <a:r>
              <a:rPr lang="en-US" sz="2400" dirty="0" err="1"/>
              <a:t>pelos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generais</a:t>
            </a:r>
            <a:endParaRPr lang="en-US" sz="2400" dirty="0" err="1">
              <a:cs typeface="Calibri"/>
            </a:endParaRPr>
          </a:p>
        </p:txBody>
      </p:sp>
      <p:pic>
        <p:nvPicPr>
          <p:cNvPr id="7" name="Picture 7" descr="A sculpture in front of a building&#10;&#10;Description generated with high confidence">
            <a:extLst>
              <a:ext uri="{FF2B5EF4-FFF2-40B4-BE49-F238E27FC236}">
                <a16:creationId xmlns:a16="http://schemas.microsoft.com/office/drawing/2014/main" id="{755E4B32-3BBE-4F41-95C7-0E649773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66" y="1351661"/>
            <a:ext cx="5043577" cy="54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Orgânico</vt:lpstr>
      <vt:lpstr>Período Clássico e Helenístico </vt:lpstr>
      <vt:lpstr>Reformas de Clístenes (instituição da democracia em Atenas) - Período Clássico</vt:lpstr>
      <vt:lpstr>Guerras Médicas (490 a.C. e 479 a.C.)</vt:lpstr>
      <vt:lpstr>Desenvolvimento da democracia e arte.</vt:lpstr>
      <vt:lpstr>Guerra do Peloponeso (431 a.C. – 404 a.C.)</vt:lpstr>
      <vt:lpstr>Domínio macêdonico         Período Helenístico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MATOS FREIRE</cp:lastModifiedBy>
  <cp:revision>480</cp:revision>
  <dcterms:created xsi:type="dcterms:W3CDTF">2013-07-15T20:26:40Z</dcterms:created>
  <dcterms:modified xsi:type="dcterms:W3CDTF">2019-04-17T14:45:39Z</dcterms:modified>
</cp:coreProperties>
</file>