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5/21/2018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RESUMO DE QUÍMICA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AE </a:t>
            </a:r>
            <a:r>
              <a:rPr lang="pt-BR" dirty="0"/>
              <a:t>(2ºBi</a:t>
            </a:r>
            <a:r>
              <a:rPr lang="pt-BR" dirty="0" smtClean="0"/>
              <a:t>)</a:t>
            </a:r>
          </a:p>
          <a:p>
            <a:r>
              <a:rPr lang="pt-BR" sz="1100" dirty="0" smtClean="0"/>
              <a:t>(Mariana Avelar)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93102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err="1" smtClean="0"/>
              <a:t>Tetaédrica</a:t>
            </a:r>
            <a:r>
              <a:rPr lang="pt-BR" b="1" dirty="0" smtClean="0"/>
              <a:t> </a:t>
            </a:r>
            <a:r>
              <a:rPr lang="pt-BR" dirty="0" smtClean="0"/>
              <a:t>– ligação entre </a:t>
            </a:r>
            <a:r>
              <a:rPr lang="pt-BR" b="1" dirty="0" smtClean="0"/>
              <a:t>cinco átomos</a:t>
            </a:r>
            <a:endParaRPr lang="pt-BR" dirty="0"/>
          </a:p>
        </p:txBody>
      </p:sp>
      <p:pic>
        <p:nvPicPr>
          <p:cNvPr id="4" name="Picture 2" descr="Resultado de imagem para ligacao covalente piramidal 2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4" y="3207066"/>
            <a:ext cx="2371725" cy="246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746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LIGAÇÃO DATIVA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716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Elétrons</a:t>
            </a:r>
            <a:r>
              <a:rPr lang="pt-BR" dirty="0" smtClean="0"/>
              <a:t> são </a:t>
            </a:r>
            <a:r>
              <a:rPr lang="pt-BR" b="1" dirty="0" smtClean="0"/>
              <a:t>emprestados </a:t>
            </a:r>
            <a:r>
              <a:rPr lang="pt-BR" dirty="0" smtClean="0"/>
              <a:t>entre os elementos </a:t>
            </a:r>
            <a:r>
              <a:rPr lang="pt-BR" b="1" dirty="0" smtClean="0"/>
              <a:t>S, P e O.</a:t>
            </a:r>
          </a:p>
          <a:p>
            <a:pPr marL="0" indent="0">
              <a:buNone/>
            </a:pPr>
            <a:r>
              <a:rPr lang="pt-BR" b="1" dirty="0"/>
              <a:t> </a:t>
            </a:r>
            <a:r>
              <a:rPr lang="pt-BR" b="1" dirty="0" smtClean="0"/>
              <a:t>        </a:t>
            </a:r>
            <a:r>
              <a:rPr lang="pt-BR" dirty="0" smtClean="0"/>
              <a:t>Ex.: O3                                                    Ex.: SO3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846375" y="3581400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46402" y="3581400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339326" y="3557042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048424" y="4498848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982134" y="3622565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701003" y="3589794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</a:t>
            </a:r>
            <a:r>
              <a:rPr lang="pt-BR" sz="4000" dirty="0"/>
              <a:t>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7160730" y="3589794"/>
            <a:ext cx="35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S</a:t>
            </a:r>
            <a:endParaRPr lang="pt-BR" sz="4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568449" y="345493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568449" y="325377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691029" y="3435906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712362" y="3232623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368245" y="3232623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361246" y="3445296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2282439" y="3456867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272960" y="3232623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095274" y="325377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799376" y="3244632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3082457" y="345295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1078281" y="3100911"/>
            <a:ext cx="19896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807647" y="3445296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2841829" y="3100911"/>
            <a:ext cx="14784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1125106" y="3663510"/>
            <a:ext cx="55822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2298464" y="2968254"/>
            <a:ext cx="3638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972734" y="3652698"/>
            <a:ext cx="3894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2864370" y="366351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9" name="Elipse 28"/>
          <p:cNvSpPr/>
          <p:nvPr/>
        </p:nvSpPr>
        <p:spPr>
          <a:xfrm flipH="1" flipV="1">
            <a:off x="1380518" y="3757210"/>
            <a:ext cx="617901" cy="1781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 flipH="1" flipV="1">
            <a:off x="1380052" y="3955728"/>
            <a:ext cx="617901" cy="1781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 rot="16200000" flipH="1" flipV="1">
            <a:off x="2143355" y="3880211"/>
            <a:ext cx="617901" cy="1781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3" name="Conector de seta reta 32"/>
          <p:cNvCxnSpPr/>
          <p:nvPr/>
        </p:nvCxnSpPr>
        <p:spPr>
          <a:xfrm>
            <a:off x="2541372" y="3962685"/>
            <a:ext cx="189942" cy="6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5805784" y="3385023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7447373" y="4264484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6912433" y="4246797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38" name="CaixaDeTexto 37"/>
          <p:cNvSpPr txBox="1"/>
          <p:nvPr/>
        </p:nvSpPr>
        <p:spPr>
          <a:xfrm>
            <a:off x="8473942" y="3624341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7312757" y="4536112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7174077" y="4548665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1" name="CaixaDeTexto 40"/>
          <p:cNvSpPr txBox="1"/>
          <p:nvPr/>
        </p:nvSpPr>
        <p:spPr>
          <a:xfrm>
            <a:off x="7446148" y="3214385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2" name="CaixaDeTexto 41"/>
          <p:cNvSpPr txBox="1"/>
          <p:nvPr/>
        </p:nvSpPr>
        <p:spPr>
          <a:xfrm>
            <a:off x="7426551" y="3468677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7312757" y="3645272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7150607" y="3637074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6978901" y="348009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6" name="CaixaDeTexto 45"/>
          <p:cNvSpPr txBox="1"/>
          <p:nvPr/>
        </p:nvSpPr>
        <p:spPr>
          <a:xfrm>
            <a:off x="6969616" y="322357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7" name="CaixaDeTexto 46"/>
          <p:cNvSpPr txBox="1"/>
          <p:nvPr/>
        </p:nvSpPr>
        <p:spPr>
          <a:xfrm>
            <a:off x="8213649" y="3415389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8189808" y="318302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49" name="CaixaDeTexto 48"/>
          <p:cNvSpPr txBox="1"/>
          <p:nvPr/>
        </p:nvSpPr>
        <p:spPr>
          <a:xfrm>
            <a:off x="6429261" y="3232623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6421914" y="351285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1" name="CaixaDeTexto 50"/>
          <p:cNvSpPr txBox="1"/>
          <p:nvPr/>
        </p:nvSpPr>
        <p:spPr>
          <a:xfrm>
            <a:off x="7284853" y="396831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7056550" y="397650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3" name="CaixaDeTexto 52"/>
          <p:cNvSpPr txBox="1"/>
          <p:nvPr/>
        </p:nvSpPr>
        <p:spPr>
          <a:xfrm>
            <a:off x="6111577" y="3051565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4" name="CaixaDeTexto 53"/>
          <p:cNvSpPr txBox="1"/>
          <p:nvPr/>
        </p:nvSpPr>
        <p:spPr>
          <a:xfrm>
            <a:off x="8438401" y="297583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5" name="CaixaDeTexto 54"/>
          <p:cNvSpPr txBox="1"/>
          <p:nvPr/>
        </p:nvSpPr>
        <p:spPr>
          <a:xfrm>
            <a:off x="8748738" y="3184790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8740100" y="3433422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7" name="CaixaDeTexto 56"/>
          <p:cNvSpPr txBox="1"/>
          <p:nvPr/>
        </p:nvSpPr>
        <p:spPr>
          <a:xfrm>
            <a:off x="6053313" y="3644731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5805730" y="3260121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59" name="CaixaDeTexto 58"/>
          <p:cNvSpPr txBox="1"/>
          <p:nvPr/>
        </p:nvSpPr>
        <p:spPr>
          <a:xfrm>
            <a:off x="6186652" y="3642056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60" name="Elipse 59"/>
          <p:cNvSpPr/>
          <p:nvPr/>
        </p:nvSpPr>
        <p:spPr>
          <a:xfrm rot="16200000" flipH="1" flipV="1">
            <a:off x="7277275" y="3858831"/>
            <a:ext cx="617901" cy="1781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Elipse 60"/>
          <p:cNvSpPr/>
          <p:nvPr/>
        </p:nvSpPr>
        <p:spPr>
          <a:xfrm rot="16200000" flipH="1" flipV="1">
            <a:off x="6829127" y="3880211"/>
            <a:ext cx="617901" cy="1781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2" name="Conector de seta reta 61"/>
          <p:cNvCxnSpPr/>
          <p:nvPr/>
        </p:nvCxnSpPr>
        <p:spPr>
          <a:xfrm>
            <a:off x="7675292" y="3943737"/>
            <a:ext cx="695861" cy="13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/>
          <p:cNvCxnSpPr>
            <a:stCxn id="61" idx="4"/>
          </p:cNvCxnSpPr>
          <p:nvPr/>
        </p:nvCxnSpPr>
        <p:spPr>
          <a:xfrm flipH="1">
            <a:off x="6425734" y="3969278"/>
            <a:ext cx="623277" cy="7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Elipse 71"/>
          <p:cNvSpPr/>
          <p:nvPr/>
        </p:nvSpPr>
        <p:spPr>
          <a:xfrm rot="16200000" flipH="1" flipV="1">
            <a:off x="7185783" y="4318970"/>
            <a:ext cx="555536" cy="1808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3" name="Elipse 72"/>
          <p:cNvSpPr/>
          <p:nvPr/>
        </p:nvSpPr>
        <p:spPr>
          <a:xfrm rot="17316755" flipH="1" flipV="1">
            <a:off x="6970706" y="4310143"/>
            <a:ext cx="591992" cy="1503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50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QUÍMICA </a:t>
            </a:r>
            <a:r>
              <a:rPr lang="pt-BR" dirty="0" err="1" smtClean="0"/>
              <a:t>ORGâNICA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681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Formação dos nomes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392350"/>
              </p:ext>
            </p:extLst>
          </p:nvPr>
        </p:nvGraphicFramePr>
        <p:xfrm>
          <a:off x="1338263" y="2247900"/>
          <a:ext cx="4064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71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Prefixos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</a:t>
                      </a:r>
                      <a:r>
                        <a:rPr lang="pt-BR" dirty="0" smtClean="0"/>
                        <a:t> carbono - </a:t>
                      </a:r>
                      <a:r>
                        <a:rPr lang="pt-BR" b="1" dirty="0" err="1" smtClean="0"/>
                        <a:t>met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</a:t>
                      </a:r>
                      <a:r>
                        <a:rPr lang="pt-BR" dirty="0" smtClean="0"/>
                        <a:t> carbonos - </a:t>
                      </a:r>
                      <a:r>
                        <a:rPr lang="pt-BR" b="1" dirty="0" smtClean="0"/>
                        <a:t>et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</a:t>
                      </a:r>
                      <a:r>
                        <a:rPr lang="pt-BR" dirty="0" smtClean="0"/>
                        <a:t> carbonos - </a:t>
                      </a:r>
                      <a:r>
                        <a:rPr lang="pt-BR" b="1" dirty="0" err="1" smtClean="0"/>
                        <a:t>prop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</a:t>
                      </a:r>
                      <a:r>
                        <a:rPr lang="pt-BR" dirty="0" smtClean="0"/>
                        <a:t> carbonos - </a:t>
                      </a:r>
                      <a:r>
                        <a:rPr lang="pt-BR" b="1" dirty="0" err="1" smtClean="0"/>
                        <a:t>but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631727"/>
              </p:ext>
            </p:extLst>
          </p:nvPr>
        </p:nvGraphicFramePr>
        <p:xfrm>
          <a:off x="6338888" y="2314575"/>
          <a:ext cx="4064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081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Infixos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Ligação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="1" baseline="0" dirty="0" smtClean="0"/>
                        <a:t>simples </a:t>
                      </a:r>
                      <a:r>
                        <a:rPr lang="pt-BR" b="0" baseline="0" dirty="0" smtClean="0"/>
                        <a:t>- </a:t>
                      </a:r>
                      <a:r>
                        <a:rPr lang="pt-BR" b="1" baseline="0" dirty="0" err="1" smtClean="0"/>
                        <a:t>an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Ligação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="1" baseline="0" dirty="0" smtClean="0"/>
                        <a:t>dupla </a:t>
                      </a:r>
                      <a:r>
                        <a:rPr lang="pt-BR" b="0" baseline="0" dirty="0" smtClean="0"/>
                        <a:t>- </a:t>
                      </a:r>
                      <a:r>
                        <a:rPr lang="pt-BR" b="1" baseline="0" dirty="0" err="1" smtClean="0"/>
                        <a:t>en</a:t>
                      </a:r>
                      <a:endParaRPr lang="pt-B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Ligação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="1" baseline="0" dirty="0" smtClean="0"/>
                        <a:t>tripla </a:t>
                      </a:r>
                      <a:r>
                        <a:rPr lang="pt-BR" b="0" baseline="0" dirty="0" smtClean="0"/>
                        <a:t>- </a:t>
                      </a:r>
                      <a:r>
                        <a:rPr lang="pt-BR" b="1" baseline="0" dirty="0" smtClean="0"/>
                        <a:t>in</a:t>
                      </a:r>
                      <a:endParaRPr lang="pt-B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251461"/>
              </p:ext>
            </p:extLst>
          </p:nvPr>
        </p:nvGraphicFramePr>
        <p:xfrm>
          <a:off x="2298700" y="4291541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Sufixos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Hidrocarbonetos</a:t>
                      </a:r>
                      <a:r>
                        <a:rPr lang="pt-BR" b="1" baseline="0" dirty="0" smtClean="0"/>
                        <a:t> - o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Álcool</a:t>
                      </a:r>
                      <a:r>
                        <a:rPr lang="pt-BR" b="1" baseline="0" dirty="0" smtClean="0"/>
                        <a:t> – </a:t>
                      </a:r>
                      <a:r>
                        <a:rPr lang="pt-BR" b="1" baseline="0" dirty="0" err="1" smtClean="0"/>
                        <a:t>ol</a:t>
                      </a:r>
                      <a:endParaRPr lang="pt-BR" b="1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Aldeido</a:t>
                      </a:r>
                      <a:r>
                        <a:rPr lang="pt-BR" b="1" dirty="0" smtClean="0"/>
                        <a:t> - al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Cetona</a:t>
                      </a:r>
                      <a:r>
                        <a:rPr lang="pt-BR" b="1" baseline="0" dirty="0" smtClean="0"/>
                        <a:t> - </a:t>
                      </a:r>
                      <a:r>
                        <a:rPr lang="pt-BR" b="1" baseline="0" dirty="0" err="1" smtClean="0"/>
                        <a:t>ona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Ácido </a:t>
                      </a:r>
                      <a:r>
                        <a:rPr lang="pt-BR" b="1" dirty="0" err="1" smtClean="0"/>
                        <a:t>carboxílio</a:t>
                      </a:r>
                      <a:r>
                        <a:rPr lang="pt-BR" b="1" dirty="0" smtClean="0"/>
                        <a:t> - </a:t>
                      </a:r>
                      <a:r>
                        <a:rPr lang="pt-BR" b="1" dirty="0" err="1" smtClean="0"/>
                        <a:t>óico</a:t>
                      </a: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0467975" y="5886450"/>
            <a:ext cx="187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Exs</a:t>
            </a:r>
            <a:r>
              <a:rPr lang="pt-BR" dirty="0" smtClean="0"/>
              <a:t>: metano</a:t>
            </a:r>
          </a:p>
          <a:p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dirty="0" err="1" smtClean="0"/>
              <a:t>propanema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3293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Hidrocarbonetos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Compostos formados por ligações entre </a:t>
            </a:r>
            <a:r>
              <a:rPr lang="pt-BR" b="1" dirty="0" smtClean="0"/>
              <a:t>C e 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dirty="0"/>
              <a:t>Ex.: </a:t>
            </a:r>
            <a:r>
              <a:rPr lang="pt-BR" b="1" dirty="0"/>
              <a:t>but-1-eno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" name="Picture 2" descr="Resultado de imagem para but-1-e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09" y="3604017"/>
            <a:ext cx="2947797" cy="155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353050" y="4097655"/>
            <a:ext cx="139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ou</a:t>
            </a:r>
            <a:endParaRPr lang="pt-BR" sz="4000" dirty="0"/>
          </a:p>
        </p:txBody>
      </p:sp>
      <p:pic>
        <p:nvPicPr>
          <p:cNvPr id="6" name="Picture 6" descr="Resultado de imagem para but-1-e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84" y="3400666"/>
            <a:ext cx="3510916" cy="1755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05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álcool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9" y="2085975"/>
            <a:ext cx="9720071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Compostos formados por </a:t>
            </a:r>
            <a:r>
              <a:rPr lang="pt-BR" b="1" dirty="0" smtClean="0"/>
              <a:t>C, O e OH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dirty="0"/>
              <a:t>Ex.: </a:t>
            </a:r>
            <a:r>
              <a:rPr lang="pt-BR" b="1" dirty="0"/>
              <a:t>etanol</a:t>
            </a:r>
            <a:endParaRPr lang="pt-BR" dirty="0"/>
          </a:p>
        </p:txBody>
      </p:sp>
      <p:pic>
        <p:nvPicPr>
          <p:cNvPr id="10" name="Picture 10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50" y="3702050"/>
            <a:ext cx="30480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5095875" y="4069080"/>
            <a:ext cx="139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ou</a:t>
            </a:r>
            <a:endParaRPr lang="pt-BR" sz="4000" dirty="0"/>
          </a:p>
        </p:txBody>
      </p:sp>
      <p:pic>
        <p:nvPicPr>
          <p:cNvPr id="6152" name="Picture 8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3466764"/>
            <a:ext cx="6772275" cy="227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161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ALDEIDO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dirty="0"/>
              <a:t>Compostos formados por </a:t>
            </a:r>
            <a:r>
              <a:rPr lang="pt-BR" b="1" dirty="0"/>
              <a:t>C, O e </a:t>
            </a:r>
            <a:r>
              <a:rPr lang="pt-BR" b="1" dirty="0" smtClean="0"/>
              <a:t>COH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 smtClean="0"/>
              <a:t> </a:t>
            </a:r>
            <a:r>
              <a:rPr lang="pt-BR" dirty="0" smtClean="0"/>
              <a:t>Ex.: </a:t>
            </a:r>
            <a:r>
              <a:rPr lang="pt-BR" b="1" dirty="0" err="1" smtClean="0"/>
              <a:t>etanal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8" name="AutoShape 12" descr="Imagem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9230" name="Picture 14" descr="Resultado de imagem para etanal formula estrutu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609" y="3212139"/>
            <a:ext cx="2519631" cy="217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/>
          <p:cNvSpPr txBox="1"/>
          <p:nvPr/>
        </p:nvSpPr>
        <p:spPr>
          <a:xfrm>
            <a:off x="5400675" y="3892867"/>
            <a:ext cx="139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ou</a:t>
            </a:r>
            <a:endParaRPr lang="pt-BR" sz="4000" dirty="0"/>
          </a:p>
        </p:txBody>
      </p:sp>
      <p:pic>
        <p:nvPicPr>
          <p:cNvPr id="14" name="Picture 16" descr="Resultado de imagem para etanal formula estrutur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626" y="3664266"/>
            <a:ext cx="2274868" cy="165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776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Cetona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 </a:t>
            </a:r>
            <a:r>
              <a:rPr lang="pt-BR" dirty="0"/>
              <a:t>Compostos formados por </a:t>
            </a:r>
            <a:r>
              <a:rPr lang="pt-BR" b="1" dirty="0"/>
              <a:t>C, O e </a:t>
            </a:r>
            <a:r>
              <a:rPr lang="pt-BR" b="1" dirty="0" smtClean="0"/>
              <a:t>COH entre carbonos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 smtClean="0"/>
              <a:t> </a:t>
            </a:r>
            <a:r>
              <a:rPr lang="pt-BR" dirty="0" smtClean="0"/>
              <a:t>Precisa de pelo menos </a:t>
            </a:r>
            <a:r>
              <a:rPr lang="pt-BR" b="1" dirty="0" smtClean="0"/>
              <a:t>três carbonos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dirty="0"/>
              <a:t>Ex.: </a:t>
            </a:r>
            <a:r>
              <a:rPr lang="pt-BR" b="1" dirty="0" err="1" smtClean="0"/>
              <a:t>propanoma</a:t>
            </a:r>
            <a:r>
              <a:rPr lang="pt-BR" b="1" dirty="0" smtClean="0"/>
              <a:t>, </a:t>
            </a:r>
            <a:r>
              <a:rPr lang="pt-BR" dirty="0" smtClean="0"/>
              <a:t>também chamado de </a:t>
            </a:r>
            <a:r>
              <a:rPr lang="pt-BR" b="1" dirty="0" smtClean="0"/>
              <a:t>acetona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Picture 2" descr="Resultado de imagem para acetona formula estrutur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5122" r="1547"/>
          <a:stretch/>
        </p:blipFill>
        <p:spPr bwMode="auto">
          <a:xfrm>
            <a:off x="836511" y="4270443"/>
            <a:ext cx="3979468" cy="146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322854" y="4554348"/>
            <a:ext cx="139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ou</a:t>
            </a:r>
            <a:endParaRPr lang="pt-BR" sz="4000" dirty="0"/>
          </a:p>
        </p:txBody>
      </p:sp>
      <p:pic>
        <p:nvPicPr>
          <p:cNvPr id="8" name="Picture 4" descr="Resultado de imagem para acetona formula estrutur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042" y="4245110"/>
            <a:ext cx="2814603" cy="168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02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ÁCIDO CARBOXÍLIO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2286000"/>
            <a:ext cx="9665235" cy="40446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dirty="0"/>
              <a:t>Compostos formados por </a:t>
            </a:r>
            <a:r>
              <a:rPr lang="pt-BR" b="1" dirty="0"/>
              <a:t>C, O e </a:t>
            </a:r>
            <a:r>
              <a:rPr lang="pt-BR" b="1" dirty="0" smtClean="0"/>
              <a:t>COOH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dirty="0" smtClean="0"/>
              <a:t>Ex.: </a:t>
            </a:r>
            <a:r>
              <a:rPr lang="pt-BR" b="1" dirty="0" smtClean="0"/>
              <a:t>ácido </a:t>
            </a:r>
            <a:r>
              <a:rPr lang="pt-BR" b="1" dirty="0" err="1" smtClean="0"/>
              <a:t>etânico</a:t>
            </a:r>
            <a:r>
              <a:rPr lang="pt-BR" b="1" dirty="0" smtClean="0"/>
              <a:t> ou acético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5" name="Picture 2" descr="Resultado de imagem para acido acetico formula estrutu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59" y="3643177"/>
            <a:ext cx="3045589" cy="203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356336" y="4194028"/>
            <a:ext cx="1486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ou</a:t>
            </a:r>
            <a:endParaRPr lang="pt-BR" sz="4000" dirty="0"/>
          </a:p>
        </p:txBody>
      </p:sp>
      <p:pic>
        <p:nvPicPr>
          <p:cNvPr id="8" name="Picture 4" descr="Resultado de imagem para acido acetico formula estrutur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299" y="3395343"/>
            <a:ext cx="4762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9335036" y="4357992"/>
            <a:ext cx="7233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>
                <a:solidFill>
                  <a:schemeClr val="bg1">
                    <a:lumMod val="50000"/>
                  </a:schemeClr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66718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Ligação covalente</a:t>
            </a:r>
          </a:p>
        </p:txBody>
      </p:sp>
    </p:spTree>
    <p:extLst>
      <p:ext uri="{BB962C8B-B14F-4D97-AF65-F5344CB8AC3E}">
        <p14:creationId xmlns:p14="http://schemas.microsoft.com/office/powerpoint/2010/main" val="36970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Compartilhamento</a:t>
            </a:r>
            <a:r>
              <a:rPr lang="pt-BR" dirty="0" smtClean="0"/>
              <a:t> de elétrons entre </a:t>
            </a:r>
            <a:r>
              <a:rPr lang="pt-BR" b="1" dirty="0" smtClean="0"/>
              <a:t>ametais</a:t>
            </a:r>
            <a:r>
              <a:rPr lang="pt-BR" dirty="0" smtClean="0"/>
              <a:t> e </a:t>
            </a:r>
            <a:r>
              <a:rPr lang="pt-BR" b="1" dirty="0" smtClean="0"/>
              <a:t>ametais</a:t>
            </a:r>
            <a:r>
              <a:rPr lang="pt-BR" dirty="0" smtClean="0"/>
              <a:t>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445639" y="3386520"/>
            <a:ext cx="7489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N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388283" y="3125966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833906" y="3349615"/>
            <a:ext cx="6960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/>
              <a:t>H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536151" y="4671706"/>
            <a:ext cx="6960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/>
              <a:t>H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311267" y="3386520"/>
            <a:ext cx="6960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/>
              <a:t>H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830150" y="2684769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5401924" y="2695475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5170147" y="3121055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5682191" y="3545619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039509" y="3121941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7076571" y="3124170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5672422" y="3998336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26" name="Elipse 25"/>
          <p:cNvSpPr/>
          <p:nvPr/>
        </p:nvSpPr>
        <p:spPr>
          <a:xfrm>
            <a:off x="4434952" y="3785788"/>
            <a:ext cx="1101200" cy="343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 rot="5400000">
            <a:off x="5379024" y="4454134"/>
            <a:ext cx="972571" cy="3483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6088580" y="3785788"/>
            <a:ext cx="1343453" cy="343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/>
          <p:cNvSpPr txBox="1"/>
          <p:nvPr/>
        </p:nvSpPr>
        <p:spPr>
          <a:xfrm>
            <a:off x="2657996" y="2868459"/>
            <a:ext cx="15895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/>
              <a:t>Ex.: NH3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714506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Ligação </a:t>
            </a:r>
            <a:r>
              <a:rPr lang="pt-BR" b="1" dirty="0" smtClean="0"/>
              <a:t>simples </a:t>
            </a:r>
            <a:r>
              <a:rPr lang="pt-BR" dirty="0" smtClean="0"/>
              <a:t>– o átomo </a:t>
            </a:r>
            <a:r>
              <a:rPr lang="pt-BR" dirty="0"/>
              <a:t>compartilhou apenas </a:t>
            </a:r>
            <a:r>
              <a:rPr lang="pt-BR" b="1" dirty="0"/>
              <a:t>um elétron </a:t>
            </a:r>
            <a:r>
              <a:rPr lang="pt-BR" dirty="0"/>
              <a:t>de sua camada de valência com outro </a:t>
            </a:r>
            <a:r>
              <a:rPr lang="pt-BR" dirty="0" smtClean="0"/>
              <a:t>átomo, ou seja,</a:t>
            </a:r>
            <a:r>
              <a:rPr lang="pt-BR" b="1" dirty="0" smtClean="0"/>
              <a:t> </a:t>
            </a:r>
            <a:r>
              <a:rPr lang="pt-BR" dirty="0" smtClean="0"/>
              <a:t>fez apenas </a:t>
            </a:r>
            <a:r>
              <a:rPr lang="pt-BR" b="1" dirty="0" smtClean="0"/>
              <a:t>uma ligação</a:t>
            </a:r>
            <a:endParaRPr lang="pt-BR" dirty="0" smtClean="0"/>
          </a:p>
          <a:p>
            <a:pPr marL="0" indent="0" algn="ctr">
              <a:buNone/>
            </a:pPr>
            <a:r>
              <a:rPr lang="pt-BR" dirty="0"/>
              <a:t> </a:t>
            </a:r>
            <a:r>
              <a:rPr lang="pt-BR" dirty="0" smtClean="0"/>
              <a:t>Representação: </a:t>
            </a:r>
            <a:endParaRPr lang="pt-BR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Ligação </a:t>
            </a:r>
            <a:r>
              <a:rPr lang="pt-BR" b="1" dirty="0" smtClean="0"/>
              <a:t>dupla </a:t>
            </a:r>
            <a:r>
              <a:rPr lang="pt-BR" dirty="0" smtClean="0"/>
              <a:t>– </a:t>
            </a:r>
            <a:r>
              <a:rPr lang="pt-BR" dirty="0"/>
              <a:t>o átomo compartilhou apenas </a:t>
            </a:r>
            <a:r>
              <a:rPr lang="pt-BR" b="1" dirty="0" smtClean="0"/>
              <a:t>dois elétron </a:t>
            </a:r>
            <a:r>
              <a:rPr lang="pt-BR" dirty="0"/>
              <a:t>de sua camada de valência com outro átomo, ou seja,</a:t>
            </a:r>
            <a:r>
              <a:rPr lang="pt-BR" b="1" dirty="0"/>
              <a:t> </a:t>
            </a:r>
            <a:r>
              <a:rPr lang="pt-BR" dirty="0"/>
              <a:t>fez </a:t>
            </a:r>
            <a:r>
              <a:rPr lang="pt-BR" b="1" dirty="0" smtClean="0"/>
              <a:t>duas ligações</a:t>
            </a:r>
          </a:p>
          <a:p>
            <a:pPr marL="0" indent="0" algn="ctr">
              <a:buNone/>
            </a:pPr>
            <a:r>
              <a:rPr lang="pt-BR" dirty="0"/>
              <a:t>Representação</a:t>
            </a:r>
            <a:r>
              <a:rPr lang="pt-BR" dirty="0" smtClean="0"/>
              <a:t>: </a:t>
            </a:r>
            <a:endParaRPr lang="pt-BR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dirty="0" smtClean="0"/>
              <a:t>Ligação </a:t>
            </a:r>
            <a:r>
              <a:rPr lang="pt-BR" b="1" dirty="0" smtClean="0"/>
              <a:t>tripla </a:t>
            </a:r>
            <a:r>
              <a:rPr lang="pt-BR" dirty="0" smtClean="0"/>
              <a:t>– </a:t>
            </a:r>
            <a:r>
              <a:rPr lang="pt-BR" dirty="0"/>
              <a:t>o átomo compartilhou apenas </a:t>
            </a:r>
            <a:r>
              <a:rPr lang="pt-BR" b="1" dirty="0" smtClean="0"/>
              <a:t>três elétron </a:t>
            </a:r>
            <a:r>
              <a:rPr lang="pt-BR" dirty="0"/>
              <a:t>de sua camada de valência com outro átomo, ou seja,</a:t>
            </a:r>
            <a:r>
              <a:rPr lang="pt-BR" b="1" dirty="0"/>
              <a:t> </a:t>
            </a:r>
            <a:r>
              <a:rPr lang="pt-BR" dirty="0"/>
              <a:t>fez </a:t>
            </a:r>
            <a:r>
              <a:rPr lang="pt-BR" b="1" dirty="0" smtClean="0"/>
              <a:t>três</a:t>
            </a:r>
            <a:r>
              <a:rPr lang="pt-BR" dirty="0" smtClean="0"/>
              <a:t> ligações</a:t>
            </a:r>
            <a:endParaRPr lang="pt-BR" b="1" dirty="0" smtClean="0"/>
          </a:p>
          <a:p>
            <a:pPr marL="0" indent="0" algn="ctr">
              <a:buNone/>
            </a:pPr>
            <a:r>
              <a:rPr lang="pt-BR" dirty="0" smtClean="0"/>
              <a:t>Representação: </a:t>
            </a:r>
            <a:endParaRPr lang="pt-BR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6930639" y="3264493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43757" y="4468026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>
            <a:off x="6843757" y="4594789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6783936" y="5729956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6783936" y="5839626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6783936" y="5633103"/>
            <a:ext cx="9058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47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ligaÃ§aÃµ covalente simpl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1" b="9925"/>
          <a:stretch/>
        </p:blipFill>
        <p:spPr bwMode="auto">
          <a:xfrm>
            <a:off x="1025496" y="794758"/>
            <a:ext cx="10049854" cy="48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83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9" y="2286000"/>
            <a:ext cx="954561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Linear </a:t>
            </a:r>
            <a:r>
              <a:rPr lang="pt-BR" dirty="0" smtClean="0"/>
              <a:t>– ligação entre </a:t>
            </a:r>
            <a:r>
              <a:rPr lang="pt-BR" b="1" dirty="0" smtClean="0"/>
              <a:t>dois ou três </a:t>
            </a:r>
            <a:r>
              <a:rPr lang="pt-BR" dirty="0" smtClean="0"/>
              <a:t>átomos. No caso dos três átomos, o </a:t>
            </a:r>
            <a:r>
              <a:rPr lang="pt-BR" b="1" dirty="0" smtClean="0"/>
              <a:t>central </a:t>
            </a:r>
            <a:r>
              <a:rPr lang="pt-BR" dirty="0" smtClean="0"/>
              <a:t>(aquele que faz mais ligações) deve ter feito </a:t>
            </a:r>
            <a:r>
              <a:rPr lang="pt-BR" b="1" dirty="0" smtClean="0"/>
              <a:t>ligações com todos os seus elétrons</a:t>
            </a:r>
            <a:endParaRPr lang="pt-BR" dirty="0"/>
          </a:p>
        </p:txBody>
      </p:sp>
      <p:pic>
        <p:nvPicPr>
          <p:cNvPr id="2050" name="Picture 2" descr="Resultado de imagem para ligacao covalente linea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2" t="75838" r="76070" b="15558"/>
          <a:stretch/>
        </p:blipFill>
        <p:spPr bwMode="auto">
          <a:xfrm>
            <a:off x="2052326" y="3831654"/>
            <a:ext cx="3329778" cy="1073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m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2" t="20085" r="6074" b="12557"/>
          <a:stretch/>
        </p:blipFill>
        <p:spPr bwMode="auto">
          <a:xfrm>
            <a:off x="6547144" y="3981209"/>
            <a:ext cx="3711282" cy="77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02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Angular </a:t>
            </a:r>
            <a:r>
              <a:rPr lang="pt-BR" dirty="0" smtClean="0"/>
              <a:t>– ligação entre </a:t>
            </a:r>
            <a:r>
              <a:rPr lang="pt-BR" b="1" dirty="0" smtClean="0"/>
              <a:t>três átomos,</a:t>
            </a:r>
            <a:r>
              <a:rPr lang="pt-BR" dirty="0" smtClean="0"/>
              <a:t> na qual </a:t>
            </a:r>
            <a:r>
              <a:rPr lang="pt-BR" b="1" dirty="0" smtClean="0"/>
              <a:t>nem todos os elétrons do átomo central fizeram ligações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401924" y="2695475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5592842" y="2298230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118725" y="2270860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6380273" y="2695474"/>
            <a:ext cx="38183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0" dirty="0" smtClean="0"/>
              <a:t>.</a:t>
            </a:r>
            <a:endParaRPr lang="pt-BR" sz="7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896818" y="4533195"/>
            <a:ext cx="6960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/>
              <a:t>H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762109" y="4533194"/>
            <a:ext cx="6960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/>
              <a:t>H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663472" y="2958198"/>
            <a:ext cx="83708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O</a:t>
            </a:r>
            <a:endParaRPr lang="pt-BR" dirty="0"/>
          </a:p>
        </p:txBody>
      </p:sp>
      <p:cxnSp>
        <p:nvCxnSpPr>
          <p:cNvPr id="13" name="Conector reto 12"/>
          <p:cNvCxnSpPr/>
          <p:nvPr/>
        </p:nvCxnSpPr>
        <p:spPr>
          <a:xfrm flipV="1">
            <a:off x="5163082" y="3764854"/>
            <a:ext cx="699200" cy="994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 flipH="1" flipV="1">
            <a:off x="6380273" y="3764854"/>
            <a:ext cx="729848" cy="9695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47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Trigonal plana </a:t>
            </a:r>
            <a:r>
              <a:rPr lang="pt-BR" dirty="0" smtClean="0"/>
              <a:t>– ligação entre </a:t>
            </a:r>
            <a:r>
              <a:rPr lang="pt-BR" b="1" dirty="0" smtClean="0"/>
              <a:t>quatro </a:t>
            </a:r>
            <a:r>
              <a:rPr lang="pt-BR" b="1" dirty="0"/>
              <a:t>átomos</a:t>
            </a:r>
            <a:r>
              <a:rPr lang="pt-BR" b="1" dirty="0" smtClean="0"/>
              <a:t>, </a:t>
            </a:r>
            <a:r>
              <a:rPr lang="pt-BR" dirty="0" smtClean="0"/>
              <a:t>no qual </a:t>
            </a:r>
            <a:r>
              <a:rPr lang="pt-BR" b="1" dirty="0"/>
              <a:t>todos os elétrons do átomo central fizeram ligações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AutoShape 2" descr="Resultado de imagem para ligacao covalente trigonal plana"/>
          <p:cNvSpPr>
            <a:spLocks noChangeAspect="1" noChangeArrowheads="1"/>
          </p:cNvSpPr>
          <p:nvPr/>
        </p:nvSpPr>
        <p:spPr bwMode="auto">
          <a:xfrm>
            <a:off x="155575" y="-144463"/>
            <a:ext cx="1720850" cy="172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100" name="Picture 4" descr="Resultado de imagem para ligacao covalente trigonal plan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97" t="13832" r="10273" b="34467"/>
          <a:stretch/>
        </p:blipFill>
        <p:spPr bwMode="auto">
          <a:xfrm>
            <a:off x="4810125" y="3613785"/>
            <a:ext cx="2314575" cy="219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767387" y="4511159"/>
            <a:ext cx="37623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C</a:t>
            </a:r>
            <a:endParaRPr lang="pt-BR" sz="2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6454558" y="5024914"/>
            <a:ext cx="340158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pt-BR" sz="2000" dirty="0" smtClean="0"/>
              <a:t>H</a:t>
            </a:r>
            <a:endParaRPr lang="pt-BR" sz="20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767387" y="3680192"/>
            <a:ext cx="44291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H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85675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Piramidal </a:t>
            </a:r>
            <a:r>
              <a:rPr lang="pt-BR" dirty="0" smtClean="0"/>
              <a:t>- </a:t>
            </a:r>
            <a:r>
              <a:rPr lang="pt-BR" dirty="0"/>
              <a:t>ligação entre </a:t>
            </a:r>
            <a:r>
              <a:rPr lang="pt-BR" b="1" dirty="0"/>
              <a:t>quatro </a:t>
            </a:r>
            <a:r>
              <a:rPr lang="pt-BR" b="1" dirty="0" smtClean="0"/>
              <a:t>átomos, </a:t>
            </a:r>
            <a:r>
              <a:rPr lang="pt-BR" dirty="0"/>
              <a:t>no qual </a:t>
            </a:r>
            <a:r>
              <a:rPr lang="pt-BR" b="1" dirty="0" smtClean="0"/>
              <a:t>nem todos </a:t>
            </a:r>
            <a:r>
              <a:rPr lang="pt-BR" b="1" dirty="0"/>
              <a:t>os elétrons do átomo central fizeram ligações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</a:t>
            </a:r>
          </a:p>
        </p:txBody>
      </p:sp>
      <p:cxnSp>
        <p:nvCxnSpPr>
          <p:cNvPr id="5" name="Conector reto 4"/>
          <p:cNvCxnSpPr/>
          <p:nvPr/>
        </p:nvCxnSpPr>
        <p:spPr>
          <a:xfrm flipH="1" flipV="1">
            <a:off x="6005924" y="3599553"/>
            <a:ext cx="527099" cy="793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 flipV="1">
            <a:off x="5272046" y="3599553"/>
            <a:ext cx="503420" cy="5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flipH="1" flipV="1">
            <a:off x="5895808" y="3575709"/>
            <a:ext cx="33693" cy="7851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5666553" y="3164094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endParaRPr lang="pt-BR" sz="3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405922" y="4274556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H</a:t>
            </a:r>
            <a:endParaRPr lang="pt-BR" sz="3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765119" y="4260501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H</a:t>
            </a:r>
            <a:endParaRPr lang="pt-BR" sz="3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969763" y="4116546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H</a:t>
            </a:r>
            <a:endParaRPr lang="pt-BR" sz="3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5804717" y="262465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5636352" y="2624658"/>
            <a:ext cx="3257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.</a:t>
            </a:r>
            <a:endParaRPr lang="pt-BR" sz="5000" dirty="0"/>
          </a:p>
        </p:txBody>
      </p:sp>
    </p:spTree>
    <p:extLst>
      <p:ext uri="{BB962C8B-B14F-4D97-AF65-F5344CB8AC3E}">
        <p14:creationId xmlns:p14="http://schemas.microsoft.com/office/powerpoint/2010/main" val="3748335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88</TotalTime>
  <Words>474</Words>
  <Application>Microsoft Office PowerPoint</Application>
  <PresentationFormat>Widescreen</PresentationFormat>
  <Paragraphs>150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Arial</vt:lpstr>
      <vt:lpstr>Tw Cen MT</vt:lpstr>
      <vt:lpstr>Tw Cen MT Condensed</vt:lpstr>
      <vt:lpstr>Wingdings 3</vt:lpstr>
      <vt:lpstr>Integral</vt:lpstr>
      <vt:lpstr>RESUMO DE QUÍMICA</vt:lpstr>
      <vt:lpstr>Ligação covalente</vt:lpstr>
      <vt:lpstr>O QUE É?</vt:lpstr>
      <vt:lpstr>Classificação</vt:lpstr>
      <vt:lpstr>Apresentação do PowerPoint</vt:lpstr>
      <vt:lpstr>Representação</vt:lpstr>
      <vt:lpstr>Representação</vt:lpstr>
      <vt:lpstr>Representação</vt:lpstr>
      <vt:lpstr>Representação</vt:lpstr>
      <vt:lpstr>Representação</vt:lpstr>
      <vt:lpstr>LIGAÇÃO DATIVA</vt:lpstr>
      <vt:lpstr>O QUE É?</vt:lpstr>
      <vt:lpstr>QUÍMICA ORGâNICA</vt:lpstr>
      <vt:lpstr>Formação dos nomes</vt:lpstr>
      <vt:lpstr>Hidrocarbonetos</vt:lpstr>
      <vt:lpstr>álcool</vt:lpstr>
      <vt:lpstr>ALDEIDO</vt:lpstr>
      <vt:lpstr>Cetona</vt:lpstr>
      <vt:lpstr>ÁCIDO CARBOXÍLIO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RESUMO DE QUÍMICA</dc:title>
  <dc:creator>Tania Silveira</dc:creator>
  <cp:lastModifiedBy>Aluno</cp:lastModifiedBy>
  <cp:revision>25</cp:revision>
  <dcterms:created xsi:type="dcterms:W3CDTF">2018-05-20T19:41:11Z</dcterms:created>
  <dcterms:modified xsi:type="dcterms:W3CDTF">2018-05-21T15:56:38Z</dcterms:modified>
</cp:coreProperties>
</file>